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Lato"/>
      <p:regular r:id="rId38"/>
      <p:bold r:id="rId39"/>
      <p:italic r:id="rId40"/>
      <p:boldItalic r:id="rId41"/>
    </p:embeddedFont>
    <p:embeddedFont>
      <p:font typeface="Gill Sans"/>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20E3FC-A792-43D4-B70E-12DA78EBF479}">
  <a:tblStyle styleId="{B220E3FC-A792-43D4-B70E-12DA78EBF47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3.xml"/><Relationship Id="rId42" Type="http://schemas.openxmlformats.org/officeDocument/2006/relationships/font" Target="fonts/GillSans-regular.fntdata"/><Relationship Id="rId41" Type="http://schemas.openxmlformats.org/officeDocument/2006/relationships/font" Target="fonts/Lato-bold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GillSans-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Lato-bold.fntdata"/><Relationship Id="rId16" Type="http://schemas.openxmlformats.org/officeDocument/2006/relationships/slide" Target="slides/slide9.xml"/><Relationship Id="rId38" Type="http://schemas.openxmlformats.org/officeDocument/2006/relationships/font" Target="fonts/La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22d9d1ab5_2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d22d9d1ab5_2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aa64e85bc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eaa64e85b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9925eefcd_0_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e9925eefcd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a01e0f644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ea01e0f644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aa64e85bc_1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eaa64e85bc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aa64e85bc_1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eaa64e85bc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aa64e85bc_1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eaa64e85bc_1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6cb41f01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e6cb41f01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aa64e85bc_4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eaa64e85bc_4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aa64e85bc_4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eaa64e85bc_4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aa64e85bc_4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eaa64e85bc_4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2c6818735_0_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d2c6818735_0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821ae9a84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e821ae9a8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a01e0f64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ea01e0f64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aa64e85bc_3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eaa64e85bc_3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821ae9a84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e821ae9a84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aa64e85bc_1_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eaa64e85bc_1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aa64e85bc_1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eaa64e85bc_1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a01e0f644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ea01e0f644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81be4bb6e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e81be4bb6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aa64e85bc_3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eaa64e85bc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2c6818735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d2c6818735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80618eb1a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e80618eb1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2c681873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2c681873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22d9d1ab5_2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d22d9d1ab5_2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9925eefcd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e9925eefcd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80618eb1a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e80618eb1a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80618eb1a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e80618eb1a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2c6818735_0_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d2c6818735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9925eefcd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e9925eefc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1200150" y="1790058"/>
            <a:ext cx="6743700" cy="1234442"/>
          </a:xfrm>
          <a:prstGeom prst="rect">
            <a:avLst/>
          </a:prstGeom>
          <a:solidFill>
            <a:srgbClr val="FFFFFF"/>
          </a:solid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2900"/>
              <a:buFont typeface="Gill Sans"/>
              <a:buNone/>
              <a:defRPr sz="29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56" name="Google Shape;56;p14"/>
          <p:cNvSpPr txBox="1"/>
          <p:nvPr>
            <p:ph idx="1" type="body"/>
          </p:nvPr>
        </p:nvSpPr>
        <p:spPr>
          <a:xfrm>
            <a:off x="2021395" y="3264408"/>
            <a:ext cx="5101209" cy="929921"/>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500"/>
              <a:buFont typeface="Gill Sans"/>
              <a:buNone/>
              <a:defRPr sz="1500">
                <a:solidFill>
                  <a:srgbClr val="FFFFFF"/>
                </a:solidFill>
              </a:defRPr>
            </a:lvl1pPr>
            <a:lvl2pPr indent="-228600" lvl="1" marL="914400" algn="ctr">
              <a:lnSpc>
                <a:spcPct val="100000"/>
              </a:lnSpc>
              <a:spcBef>
                <a:spcPts val="800"/>
              </a:spcBef>
              <a:spcAft>
                <a:spcPts val="0"/>
              </a:spcAft>
              <a:buClr>
                <a:srgbClr val="FFFFFF"/>
              </a:buClr>
              <a:buSzPts val="1500"/>
              <a:buFont typeface="Gill Sans"/>
              <a:buNone/>
              <a:defRPr sz="1500">
                <a:solidFill>
                  <a:srgbClr val="FFFFFF"/>
                </a:solidFill>
              </a:defRPr>
            </a:lvl2pPr>
            <a:lvl3pPr indent="-228600" lvl="2" marL="1371600" algn="ctr">
              <a:lnSpc>
                <a:spcPct val="100000"/>
              </a:lnSpc>
              <a:spcBef>
                <a:spcPts val="800"/>
              </a:spcBef>
              <a:spcAft>
                <a:spcPts val="0"/>
              </a:spcAft>
              <a:buClr>
                <a:srgbClr val="FFFFFF"/>
              </a:buClr>
              <a:buSzPts val="1500"/>
              <a:buFont typeface="Gill Sans"/>
              <a:buNone/>
              <a:defRPr sz="1500">
                <a:solidFill>
                  <a:srgbClr val="FFFFFF"/>
                </a:solidFill>
              </a:defRPr>
            </a:lvl3pPr>
            <a:lvl4pPr indent="-228600" lvl="3" marL="1828800" algn="ctr">
              <a:lnSpc>
                <a:spcPct val="100000"/>
              </a:lnSpc>
              <a:spcBef>
                <a:spcPts val="800"/>
              </a:spcBef>
              <a:spcAft>
                <a:spcPts val="0"/>
              </a:spcAft>
              <a:buClr>
                <a:srgbClr val="FFFFFF"/>
              </a:buClr>
              <a:buSzPts val="1500"/>
              <a:buFont typeface="Gill Sans"/>
              <a:buNone/>
              <a:defRPr sz="1500">
                <a:solidFill>
                  <a:srgbClr val="FFFFFF"/>
                </a:solidFill>
              </a:defRPr>
            </a:lvl4pPr>
            <a:lvl5pPr indent="-228600" lvl="4" marL="2286000" algn="ctr">
              <a:lnSpc>
                <a:spcPct val="100000"/>
              </a:lnSpc>
              <a:spcBef>
                <a:spcPts val="800"/>
              </a:spcBef>
              <a:spcAft>
                <a:spcPts val="0"/>
              </a:spcAft>
              <a:buClr>
                <a:srgbClr val="FFFFFF"/>
              </a:buClr>
              <a:buSzPts val="1500"/>
              <a:buFont typeface="Gill Sans"/>
              <a:buNone/>
              <a:defRPr sz="15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57" name="Google Shape;57;p14"/>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8" name="Shape 58"/>
        <p:cNvGrpSpPr/>
        <p:nvPr/>
      </p:nvGrpSpPr>
      <p:grpSpPr>
        <a:xfrm>
          <a:off x="0" y="0"/>
          <a:ext cx="0" cy="0"/>
          <a:chOff x="0" y="0"/>
          <a:chExt cx="0" cy="0"/>
        </a:xfrm>
      </p:grpSpPr>
      <p:sp>
        <p:nvSpPr>
          <p:cNvPr id="59" name="Google Shape;59;p15"/>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sp>
        <p:nvSpPr>
          <p:cNvPr id="61" name="Google Shape;61;p16"/>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62" name="Google Shape;62;p16"/>
          <p:cNvSpPr txBox="1"/>
          <p:nvPr>
            <p:ph idx="1" type="body"/>
          </p:nvPr>
        </p:nvSpPr>
        <p:spPr>
          <a:xfrm>
            <a:off x="1673350" y="1978533"/>
            <a:ext cx="5797300" cy="2326487"/>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63" name="Google Shape;63;p16"/>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1"/>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1200150" y="1790058"/>
            <a:ext cx="6743700" cy="1234442"/>
          </a:xfrm>
          <a:prstGeom prst="rect">
            <a:avLst/>
          </a:prstGeom>
          <a:solidFill>
            <a:srgbClr val="FFFFFF"/>
          </a:solidFill>
          <a:ln>
            <a:noFill/>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2900"/>
              <a:buFont typeface="Gill Sans"/>
              <a:buNone/>
              <a:defRPr sz="29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66" name="Google Shape;66;p17"/>
          <p:cNvSpPr txBox="1"/>
          <p:nvPr>
            <p:ph idx="1" type="body"/>
          </p:nvPr>
        </p:nvSpPr>
        <p:spPr>
          <a:xfrm>
            <a:off x="2021395" y="3264348"/>
            <a:ext cx="5101209" cy="948814"/>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500"/>
              <a:buFont typeface="Gill Sans"/>
              <a:buNone/>
              <a:defRPr sz="1500">
                <a:solidFill>
                  <a:srgbClr val="FFFFFF"/>
                </a:solidFill>
              </a:defRPr>
            </a:lvl1pPr>
            <a:lvl2pPr indent="-228600" lvl="1" marL="914400" algn="ctr">
              <a:lnSpc>
                <a:spcPct val="100000"/>
              </a:lnSpc>
              <a:spcBef>
                <a:spcPts val="800"/>
              </a:spcBef>
              <a:spcAft>
                <a:spcPts val="0"/>
              </a:spcAft>
              <a:buClr>
                <a:srgbClr val="FFFFFF"/>
              </a:buClr>
              <a:buSzPts val="1500"/>
              <a:buFont typeface="Gill Sans"/>
              <a:buNone/>
              <a:defRPr sz="1500">
                <a:solidFill>
                  <a:srgbClr val="FFFFFF"/>
                </a:solidFill>
              </a:defRPr>
            </a:lvl2pPr>
            <a:lvl3pPr indent="-228600" lvl="2" marL="1371600" algn="ctr">
              <a:lnSpc>
                <a:spcPct val="100000"/>
              </a:lnSpc>
              <a:spcBef>
                <a:spcPts val="800"/>
              </a:spcBef>
              <a:spcAft>
                <a:spcPts val="0"/>
              </a:spcAft>
              <a:buClr>
                <a:srgbClr val="FFFFFF"/>
              </a:buClr>
              <a:buSzPts val="1500"/>
              <a:buFont typeface="Gill Sans"/>
              <a:buNone/>
              <a:defRPr sz="1500">
                <a:solidFill>
                  <a:srgbClr val="FFFFFF"/>
                </a:solidFill>
              </a:defRPr>
            </a:lvl3pPr>
            <a:lvl4pPr indent="-228600" lvl="3" marL="1828800" algn="ctr">
              <a:lnSpc>
                <a:spcPct val="100000"/>
              </a:lnSpc>
              <a:spcBef>
                <a:spcPts val="800"/>
              </a:spcBef>
              <a:spcAft>
                <a:spcPts val="0"/>
              </a:spcAft>
              <a:buClr>
                <a:srgbClr val="FFFFFF"/>
              </a:buClr>
              <a:buSzPts val="1500"/>
              <a:buFont typeface="Gill Sans"/>
              <a:buNone/>
              <a:defRPr sz="1500">
                <a:solidFill>
                  <a:srgbClr val="FFFFFF"/>
                </a:solidFill>
              </a:defRPr>
            </a:lvl4pPr>
            <a:lvl5pPr indent="-228600" lvl="4" marL="2286000" algn="ctr">
              <a:lnSpc>
                <a:spcPct val="100000"/>
              </a:lnSpc>
              <a:spcBef>
                <a:spcPts val="800"/>
              </a:spcBef>
              <a:spcAft>
                <a:spcPts val="0"/>
              </a:spcAft>
              <a:buClr>
                <a:srgbClr val="FFFFFF"/>
              </a:buClr>
              <a:buSzPts val="1500"/>
              <a:buFont typeface="Gill Sans"/>
              <a:buNone/>
              <a:defRPr sz="15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67" name="Google Shape;67;p17"/>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8" name="Shape 68"/>
        <p:cNvGrpSpPr/>
        <p:nvPr/>
      </p:nvGrpSpPr>
      <p:grpSpPr>
        <a:xfrm>
          <a:off x="0" y="0"/>
          <a:ext cx="0" cy="0"/>
          <a:chOff x="0" y="0"/>
          <a:chExt cx="0" cy="0"/>
        </a:xfrm>
      </p:grpSpPr>
      <p:sp>
        <p:nvSpPr>
          <p:cNvPr id="69" name="Google Shape;69;p18"/>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0" name="Google Shape;70;p18"/>
          <p:cNvSpPr txBox="1"/>
          <p:nvPr>
            <p:ph idx="1" type="body"/>
          </p:nvPr>
        </p:nvSpPr>
        <p:spPr>
          <a:xfrm>
            <a:off x="1186433" y="1978533"/>
            <a:ext cx="3203830" cy="2326486"/>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1" name="Google Shape;71;p18"/>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2" name="Shape 72"/>
        <p:cNvGrpSpPr/>
        <p:nvPr/>
      </p:nvGrpSpPr>
      <p:grpSpPr>
        <a:xfrm>
          <a:off x="0" y="0"/>
          <a:ext cx="0" cy="0"/>
          <a:chOff x="0" y="0"/>
          <a:chExt cx="0" cy="0"/>
        </a:xfrm>
      </p:grpSpPr>
      <p:sp>
        <p:nvSpPr>
          <p:cNvPr id="73" name="Google Shape;73;p19"/>
          <p:cNvSpPr txBox="1"/>
          <p:nvPr>
            <p:ph idx="1" type="body"/>
          </p:nvPr>
        </p:nvSpPr>
        <p:spPr>
          <a:xfrm>
            <a:off x="1187577" y="1735075"/>
            <a:ext cx="3202686" cy="528066"/>
          </a:xfrm>
          <a:prstGeom prst="rect">
            <a:avLst/>
          </a:prstGeom>
          <a:noFill/>
          <a:ln>
            <a:noFill/>
          </a:ln>
        </p:spPr>
        <p:txBody>
          <a:bodyPr anchorCtr="0" anchor="b" bIns="34275" lIns="34275" spcFirstLastPara="1" rIns="34275" wrap="square" tIns="34275">
            <a:normAutofit/>
          </a:bodyPr>
          <a:lstStyle>
            <a:lvl1pPr indent="-228600" lvl="0" marL="457200" algn="ctr">
              <a:lnSpc>
                <a:spcPct val="100000"/>
              </a:lnSpc>
              <a:spcBef>
                <a:spcPts val="800"/>
              </a:spcBef>
              <a:spcAft>
                <a:spcPts val="0"/>
              </a:spcAft>
              <a:buClr>
                <a:srgbClr val="6B8891"/>
              </a:buClr>
              <a:buSzPts val="1400"/>
              <a:buFont typeface="Gill Sans"/>
              <a:buNone/>
              <a:defRPr sz="1400" cap="none">
                <a:solidFill>
                  <a:srgbClr val="6B8891"/>
                </a:solidFill>
              </a:defRPr>
            </a:lvl1pPr>
            <a:lvl2pPr indent="-228600" lvl="1" marL="914400" algn="ctr">
              <a:lnSpc>
                <a:spcPct val="100000"/>
              </a:lnSpc>
              <a:spcBef>
                <a:spcPts val="800"/>
              </a:spcBef>
              <a:spcAft>
                <a:spcPts val="0"/>
              </a:spcAft>
              <a:buClr>
                <a:srgbClr val="6B8891"/>
              </a:buClr>
              <a:buSzPts val="1400"/>
              <a:buFont typeface="Gill Sans"/>
              <a:buNone/>
              <a:defRPr sz="1400" cap="none">
                <a:solidFill>
                  <a:srgbClr val="6B8891"/>
                </a:solidFill>
              </a:defRPr>
            </a:lvl2pPr>
            <a:lvl3pPr indent="-228600" lvl="2" marL="1371600" algn="ctr">
              <a:lnSpc>
                <a:spcPct val="100000"/>
              </a:lnSpc>
              <a:spcBef>
                <a:spcPts val="800"/>
              </a:spcBef>
              <a:spcAft>
                <a:spcPts val="0"/>
              </a:spcAft>
              <a:buClr>
                <a:srgbClr val="6B8891"/>
              </a:buClr>
              <a:buSzPts val="1400"/>
              <a:buFont typeface="Gill Sans"/>
              <a:buNone/>
              <a:defRPr sz="1400" cap="none">
                <a:solidFill>
                  <a:srgbClr val="6B8891"/>
                </a:solidFill>
              </a:defRPr>
            </a:lvl3pPr>
            <a:lvl4pPr indent="-228600" lvl="3" marL="1828800" algn="ctr">
              <a:lnSpc>
                <a:spcPct val="100000"/>
              </a:lnSpc>
              <a:spcBef>
                <a:spcPts val="800"/>
              </a:spcBef>
              <a:spcAft>
                <a:spcPts val="0"/>
              </a:spcAft>
              <a:buClr>
                <a:srgbClr val="6B8891"/>
              </a:buClr>
              <a:buSzPts val="1400"/>
              <a:buFont typeface="Gill Sans"/>
              <a:buNone/>
              <a:defRPr sz="1400" cap="none">
                <a:solidFill>
                  <a:srgbClr val="6B8891"/>
                </a:solidFill>
              </a:defRPr>
            </a:lvl4pPr>
            <a:lvl5pPr indent="-228600" lvl="4" marL="2286000" algn="ctr">
              <a:lnSpc>
                <a:spcPct val="100000"/>
              </a:lnSpc>
              <a:spcBef>
                <a:spcPts val="800"/>
              </a:spcBef>
              <a:spcAft>
                <a:spcPts val="0"/>
              </a:spcAft>
              <a:buClr>
                <a:srgbClr val="6B8891"/>
              </a:buClr>
              <a:buSzPts val="1400"/>
              <a:buFont typeface="Gill Sans"/>
              <a:buNone/>
              <a:defRPr sz="1400" cap="none">
                <a:solidFill>
                  <a:srgbClr val="6B8891"/>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4" name="Google Shape;74;p19"/>
          <p:cNvSpPr txBox="1"/>
          <p:nvPr>
            <p:ph idx="2" type="body"/>
          </p:nvPr>
        </p:nvSpPr>
        <p:spPr>
          <a:xfrm>
            <a:off x="4753736" y="1735075"/>
            <a:ext cx="3202687" cy="528068"/>
          </a:xfrm>
          <a:prstGeom prst="rect">
            <a:avLst/>
          </a:prstGeom>
          <a:noFill/>
          <a:ln>
            <a:noFill/>
          </a:ln>
        </p:spPr>
        <p:txBody>
          <a:bodyPr anchorCtr="0" anchor="b"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75" name="Google Shape;75;p19"/>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6" name="Google Shape;76;p19"/>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 name="Shape 77"/>
        <p:cNvGrpSpPr/>
        <p:nvPr/>
      </p:nvGrpSpPr>
      <p:grpSpPr>
        <a:xfrm>
          <a:off x="0" y="0"/>
          <a:ext cx="0" cy="0"/>
          <a:chOff x="0" y="0"/>
          <a:chExt cx="0" cy="0"/>
        </a:xfrm>
      </p:grpSpPr>
      <p:sp>
        <p:nvSpPr>
          <p:cNvPr id="78" name="Google Shape;78;p20"/>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79" name="Google Shape;79;p20"/>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80" name="Shape 80"/>
        <p:cNvGrpSpPr/>
        <p:nvPr/>
      </p:nvGrpSpPr>
      <p:grpSpPr>
        <a:xfrm>
          <a:off x="0" y="0"/>
          <a:ext cx="0" cy="0"/>
          <a:chOff x="0" y="0"/>
          <a:chExt cx="0" cy="0"/>
        </a:xfrm>
      </p:grpSpPr>
      <p:sp>
        <p:nvSpPr>
          <p:cNvPr id="81" name="Google Shape;81;p21"/>
          <p:cNvSpPr/>
          <p:nvPr/>
        </p:nvSpPr>
        <p:spPr>
          <a:xfrm>
            <a:off x="0" y="0"/>
            <a:ext cx="4572000" cy="5143500"/>
          </a:xfrm>
          <a:prstGeom prst="rect">
            <a:avLst/>
          </a:pr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Gill Sans"/>
              <a:buNone/>
            </a:pPr>
            <a:r>
              <a:t/>
            </a:r>
            <a:endParaRPr b="0" i="0" sz="1400" u="none" cap="none" strike="noStrike">
              <a:solidFill>
                <a:srgbClr val="000000"/>
              </a:solidFill>
              <a:latin typeface="Gill Sans"/>
              <a:ea typeface="Gill Sans"/>
              <a:cs typeface="Gill Sans"/>
              <a:sym typeface="Gill Sans"/>
            </a:endParaRPr>
          </a:p>
        </p:txBody>
      </p:sp>
      <p:sp>
        <p:nvSpPr>
          <p:cNvPr id="82" name="Google Shape;82;p21"/>
          <p:cNvSpPr txBox="1"/>
          <p:nvPr>
            <p:ph type="title"/>
          </p:nvPr>
        </p:nvSpPr>
        <p:spPr>
          <a:xfrm>
            <a:off x="603504" y="1682869"/>
            <a:ext cx="3364992" cy="856125"/>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700"/>
              <a:buFont typeface="Gill Sans"/>
              <a:buNone/>
              <a:defRPr sz="17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83" name="Google Shape;83;p21"/>
          <p:cNvSpPr txBox="1"/>
          <p:nvPr>
            <p:ph idx="1" type="body"/>
          </p:nvPr>
        </p:nvSpPr>
        <p:spPr>
          <a:xfrm>
            <a:off x="5052060" y="603504"/>
            <a:ext cx="3611882" cy="3936492"/>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sz="1400">
                <a:solidFill>
                  <a:srgbClr val="000000"/>
                </a:solidFill>
              </a:defRPr>
            </a:lvl1pPr>
            <a:lvl2pPr indent="-317500" lvl="1" marL="914400" algn="l">
              <a:lnSpc>
                <a:spcPct val="100000"/>
              </a:lnSpc>
              <a:spcBef>
                <a:spcPts val="800"/>
              </a:spcBef>
              <a:spcAft>
                <a:spcPts val="0"/>
              </a:spcAft>
              <a:buSzPts val="1400"/>
              <a:buChar char="•"/>
              <a:defRPr sz="1400">
                <a:solidFill>
                  <a:srgbClr val="000000"/>
                </a:solidFill>
              </a:defRPr>
            </a:lvl2pPr>
            <a:lvl3pPr indent="-317500" lvl="2" marL="1371600" algn="l">
              <a:lnSpc>
                <a:spcPct val="100000"/>
              </a:lnSpc>
              <a:spcBef>
                <a:spcPts val="800"/>
              </a:spcBef>
              <a:spcAft>
                <a:spcPts val="0"/>
              </a:spcAft>
              <a:buSzPts val="1400"/>
              <a:buChar char="•"/>
              <a:defRPr sz="1400">
                <a:solidFill>
                  <a:srgbClr val="000000"/>
                </a:solidFill>
              </a:defRPr>
            </a:lvl3pPr>
            <a:lvl4pPr indent="-317500" lvl="3" marL="1828800" algn="l">
              <a:lnSpc>
                <a:spcPct val="100000"/>
              </a:lnSpc>
              <a:spcBef>
                <a:spcPts val="800"/>
              </a:spcBef>
              <a:spcAft>
                <a:spcPts val="0"/>
              </a:spcAft>
              <a:buSzPts val="1400"/>
              <a:buChar char="•"/>
              <a:defRPr sz="1400">
                <a:solidFill>
                  <a:srgbClr val="000000"/>
                </a:solidFill>
              </a:defRPr>
            </a:lvl4pPr>
            <a:lvl5pPr indent="-317500" lvl="4" marL="2286000" algn="l">
              <a:lnSpc>
                <a:spcPct val="100000"/>
              </a:lnSpc>
              <a:spcBef>
                <a:spcPts val="800"/>
              </a:spcBef>
              <a:spcAft>
                <a:spcPts val="0"/>
              </a:spcAft>
              <a:buSzPts val="1400"/>
              <a:buChar char="•"/>
              <a:defRPr sz="1400">
                <a:solidFill>
                  <a:srgbClr val="000000"/>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4" name="Google Shape;84;p21"/>
          <p:cNvSpPr txBox="1"/>
          <p:nvPr>
            <p:ph idx="2" type="body"/>
          </p:nvPr>
        </p:nvSpPr>
        <p:spPr>
          <a:xfrm>
            <a:off x="836674" y="2662438"/>
            <a:ext cx="2846073" cy="1645529"/>
          </a:xfrm>
          <a:prstGeom prst="rect">
            <a:avLst/>
          </a:prstGeom>
          <a:noFill/>
          <a:ln>
            <a:noFill/>
          </a:ln>
        </p:spPr>
        <p:txBody>
          <a:bodyPr anchorCtr="0" anchor="t" bIns="34275" lIns="34275" spcFirstLastPara="1" rIns="342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85" name="Google Shape;85;p21"/>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6" name="Shape 86"/>
        <p:cNvGrpSpPr/>
        <p:nvPr/>
      </p:nvGrpSpPr>
      <p:grpSpPr>
        <a:xfrm>
          <a:off x="0" y="0"/>
          <a:ext cx="0" cy="0"/>
          <a:chOff x="0" y="0"/>
          <a:chExt cx="0" cy="0"/>
        </a:xfrm>
      </p:grpSpPr>
      <p:sp>
        <p:nvSpPr>
          <p:cNvPr id="87" name="Google Shape;87;p22"/>
          <p:cNvSpPr/>
          <p:nvPr/>
        </p:nvSpPr>
        <p:spPr>
          <a:xfrm>
            <a:off x="-2" y="0"/>
            <a:ext cx="4572004" cy="5143500"/>
          </a:xfrm>
          <a:prstGeom prst="rect">
            <a:avLst/>
          </a:prstGeom>
          <a:solidFill>
            <a:schemeClr val="accent2"/>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Gill Sans"/>
              <a:buNone/>
            </a:pPr>
            <a:r>
              <a:t/>
            </a:r>
            <a:endParaRPr b="0" i="0" sz="1400" u="none" cap="none" strike="noStrike">
              <a:solidFill>
                <a:srgbClr val="000000"/>
              </a:solidFill>
              <a:latin typeface="Gill Sans"/>
              <a:ea typeface="Gill Sans"/>
              <a:cs typeface="Gill Sans"/>
              <a:sym typeface="Gill Sans"/>
            </a:endParaRPr>
          </a:p>
        </p:txBody>
      </p:sp>
      <p:sp>
        <p:nvSpPr>
          <p:cNvPr id="88" name="Google Shape;88;p22"/>
          <p:cNvSpPr txBox="1"/>
          <p:nvPr>
            <p:ph type="title"/>
          </p:nvPr>
        </p:nvSpPr>
        <p:spPr>
          <a:xfrm>
            <a:off x="606392" y="1682869"/>
            <a:ext cx="3371251" cy="85098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700"/>
              <a:buFont typeface="Gill Sans"/>
              <a:buNone/>
              <a:defRPr sz="1700"/>
            </a:lvl1pPr>
            <a:lvl2pPr lvl="1" algn="ctr">
              <a:lnSpc>
                <a:spcPct val="90000"/>
              </a:lnSpc>
              <a:spcBef>
                <a:spcPts val="0"/>
              </a:spcBef>
              <a:spcAft>
                <a:spcPts val="0"/>
              </a:spcAft>
              <a:buClr>
                <a:srgbClr val="262626"/>
              </a:buClr>
              <a:buSzPts val="1400"/>
              <a:buNone/>
              <a:defRPr/>
            </a:lvl2pPr>
            <a:lvl3pPr lvl="2" algn="ctr">
              <a:lnSpc>
                <a:spcPct val="90000"/>
              </a:lnSpc>
              <a:spcBef>
                <a:spcPts val="0"/>
              </a:spcBef>
              <a:spcAft>
                <a:spcPts val="0"/>
              </a:spcAft>
              <a:buClr>
                <a:srgbClr val="262626"/>
              </a:buClr>
              <a:buSzPts val="1400"/>
              <a:buNone/>
              <a:defRPr/>
            </a:lvl3pPr>
            <a:lvl4pPr lvl="3" algn="ctr">
              <a:lnSpc>
                <a:spcPct val="90000"/>
              </a:lnSpc>
              <a:spcBef>
                <a:spcPts val="0"/>
              </a:spcBef>
              <a:spcAft>
                <a:spcPts val="0"/>
              </a:spcAft>
              <a:buClr>
                <a:srgbClr val="262626"/>
              </a:buClr>
              <a:buSzPts val="1400"/>
              <a:buNone/>
              <a:defRPr/>
            </a:lvl4pPr>
            <a:lvl5pPr lvl="4" algn="ctr">
              <a:lnSpc>
                <a:spcPct val="90000"/>
              </a:lnSpc>
              <a:spcBef>
                <a:spcPts val="0"/>
              </a:spcBef>
              <a:spcAft>
                <a:spcPts val="0"/>
              </a:spcAft>
              <a:buClr>
                <a:srgbClr val="262626"/>
              </a:buClr>
              <a:buSzPts val="1400"/>
              <a:buNone/>
              <a:defRPr/>
            </a:lvl5pPr>
            <a:lvl6pPr lvl="5" algn="ctr">
              <a:lnSpc>
                <a:spcPct val="90000"/>
              </a:lnSpc>
              <a:spcBef>
                <a:spcPts val="0"/>
              </a:spcBef>
              <a:spcAft>
                <a:spcPts val="0"/>
              </a:spcAft>
              <a:buClr>
                <a:srgbClr val="262626"/>
              </a:buClr>
              <a:buSzPts val="1400"/>
              <a:buNone/>
              <a:defRPr/>
            </a:lvl6pPr>
            <a:lvl7pPr lvl="6" algn="ctr">
              <a:lnSpc>
                <a:spcPct val="90000"/>
              </a:lnSpc>
              <a:spcBef>
                <a:spcPts val="0"/>
              </a:spcBef>
              <a:spcAft>
                <a:spcPts val="0"/>
              </a:spcAft>
              <a:buClr>
                <a:srgbClr val="262626"/>
              </a:buClr>
              <a:buSzPts val="1400"/>
              <a:buNone/>
              <a:defRPr/>
            </a:lvl7pPr>
            <a:lvl8pPr lvl="7" algn="ctr">
              <a:lnSpc>
                <a:spcPct val="90000"/>
              </a:lnSpc>
              <a:spcBef>
                <a:spcPts val="0"/>
              </a:spcBef>
              <a:spcAft>
                <a:spcPts val="0"/>
              </a:spcAft>
              <a:buClr>
                <a:srgbClr val="262626"/>
              </a:buClr>
              <a:buSzPts val="1400"/>
              <a:buNone/>
              <a:defRPr/>
            </a:lvl8pPr>
            <a:lvl9pPr lvl="8" algn="ctr">
              <a:lnSpc>
                <a:spcPct val="90000"/>
              </a:lnSpc>
              <a:spcBef>
                <a:spcPts val="0"/>
              </a:spcBef>
              <a:spcAft>
                <a:spcPts val="0"/>
              </a:spcAft>
              <a:buClr>
                <a:srgbClr val="262626"/>
              </a:buClr>
              <a:buSzPts val="1400"/>
              <a:buNone/>
              <a:defRPr/>
            </a:lvl9pPr>
          </a:lstStyle>
          <a:p/>
        </p:txBody>
      </p:sp>
      <p:sp>
        <p:nvSpPr>
          <p:cNvPr id="89" name="Google Shape;89;p22"/>
          <p:cNvSpPr/>
          <p:nvPr>
            <p:ph idx="2" type="pic"/>
          </p:nvPr>
        </p:nvSpPr>
        <p:spPr>
          <a:xfrm>
            <a:off x="4571999" y="0"/>
            <a:ext cx="4576574" cy="51435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1pPr>
            <a:lvl2pPr lvl="1"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2pPr>
            <a:lvl3pPr lvl="2"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3pPr>
            <a:lvl4pPr lvl="3"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4pPr>
            <a:lvl5pPr lvl="4"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5pPr>
            <a:lvl6pPr lvl="5"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6pPr>
            <a:lvl7pPr lvl="6"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7pPr>
            <a:lvl8pPr lvl="7"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8pPr>
            <a:lvl9pPr lvl="8"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9pPr>
          </a:lstStyle>
          <a:p/>
        </p:txBody>
      </p:sp>
      <p:sp>
        <p:nvSpPr>
          <p:cNvPr id="90" name="Google Shape;90;p22"/>
          <p:cNvSpPr txBox="1"/>
          <p:nvPr>
            <p:ph idx="1" type="body"/>
          </p:nvPr>
        </p:nvSpPr>
        <p:spPr>
          <a:xfrm>
            <a:off x="836675" y="2662438"/>
            <a:ext cx="2846072" cy="1645529"/>
          </a:xfrm>
          <a:prstGeom prst="rect">
            <a:avLst/>
          </a:prstGeom>
          <a:noFill/>
          <a:ln>
            <a:noFill/>
          </a:ln>
        </p:spPr>
        <p:txBody>
          <a:bodyPr anchorCtr="0" anchor="t" bIns="34275" lIns="34275" spcFirstLastPara="1" rIns="34275" wrap="square" tIns="34275">
            <a:normAutofit/>
          </a:bodyPr>
          <a:lstStyle>
            <a:lvl1pPr indent="-228600" lvl="0" marL="457200" algn="ctr">
              <a:lnSpc>
                <a:spcPct val="100000"/>
              </a:lnSpc>
              <a:spcBef>
                <a:spcPts val="800"/>
              </a:spcBef>
              <a:spcAft>
                <a:spcPts val="0"/>
              </a:spcAft>
              <a:buClr>
                <a:srgbClr val="FFFFFF"/>
              </a:buClr>
              <a:buSzPts val="1100"/>
              <a:buFont typeface="Gill Sans"/>
              <a:buNone/>
              <a:defRPr sz="1100">
                <a:solidFill>
                  <a:srgbClr val="FFFFFF"/>
                </a:solidFill>
              </a:defRPr>
            </a:lvl1pPr>
            <a:lvl2pPr indent="-228600" lvl="1" marL="914400" algn="ctr">
              <a:lnSpc>
                <a:spcPct val="100000"/>
              </a:lnSpc>
              <a:spcBef>
                <a:spcPts val="800"/>
              </a:spcBef>
              <a:spcAft>
                <a:spcPts val="0"/>
              </a:spcAft>
              <a:buClr>
                <a:srgbClr val="FFFFFF"/>
              </a:buClr>
              <a:buSzPts val="1100"/>
              <a:buFont typeface="Gill Sans"/>
              <a:buNone/>
              <a:defRPr sz="1100">
                <a:solidFill>
                  <a:srgbClr val="FFFFFF"/>
                </a:solidFill>
              </a:defRPr>
            </a:lvl2pPr>
            <a:lvl3pPr indent="-228600" lvl="2" marL="1371600" algn="ctr">
              <a:lnSpc>
                <a:spcPct val="100000"/>
              </a:lnSpc>
              <a:spcBef>
                <a:spcPts val="800"/>
              </a:spcBef>
              <a:spcAft>
                <a:spcPts val="0"/>
              </a:spcAft>
              <a:buClr>
                <a:srgbClr val="FFFFFF"/>
              </a:buClr>
              <a:buSzPts val="1100"/>
              <a:buFont typeface="Gill Sans"/>
              <a:buNone/>
              <a:defRPr sz="1100">
                <a:solidFill>
                  <a:srgbClr val="FFFFFF"/>
                </a:solidFill>
              </a:defRPr>
            </a:lvl3pPr>
            <a:lvl4pPr indent="-228600" lvl="3" marL="1828800" algn="ctr">
              <a:lnSpc>
                <a:spcPct val="100000"/>
              </a:lnSpc>
              <a:spcBef>
                <a:spcPts val="800"/>
              </a:spcBef>
              <a:spcAft>
                <a:spcPts val="0"/>
              </a:spcAft>
              <a:buClr>
                <a:srgbClr val="FFFFFF"/>
              </a:buClr>
              <a:buSzPts val="1100"/>
              <a:buFont typeface="Gill Sans"/>
              <a:buNone/>
              <a:defRPr sz="1100">
                <a:solidFill>
                  <a:srgbClr val="FFFFFF"/>
                </a:solidFill>
              </a:defRPr>
            </a:lvl4pPr>
            <a:lvl5pPr indent="-228600" lvl="4" marL="2286000" algn="ctr">
              <a:lnSpc>
                <a:spcPct val="100000"/>
              </a:lnSpc>
              <a:spcBef>
                <a:spcPts val="800"/>
              </a:spcBef>
              <a:spcAft>
                <a:spcPts val="0"/>
              </a:spcAft>
              <a:buClr>
                <a:srgbClr val="FFFFFF"/>
              </a:buClr>
              <a:buSzPts val="1100"/>
              <a:buFont typeface="Gill Sans"/>
              <a:buNone/>
              <a:defRPr sz="1100">
                <a:solidFill>
                  <a:srgbClr val="FFFFFF"/>
                </a:solidFill>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91" name="Google Shape;91;p22"/>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1pPr>
            <a:lvl2pPr indent="0" lvl="1"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2pPr>
            <a:lvl3pPr indent="0" lvl="2"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3pPr>
            <a:lvl4pPr indent="0" lvl="3"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4pPr>
            <a:lvl5pPr indent="0" lvl="4"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5pPr>
            <a:lvl6pPr indent="0" lvl="5"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6pPr>
            <a:lvl7pPr indent="0" lvl="6"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7pPr>
            <a:lvl8pPr indent="0" lvl="7"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8pPr>
            <a:lvl9pPr indent="0" lvl="8" marL="0" algn="ctr">
              <a:lnSpc>
                <a:spcPct val="100000"/>
              </a:lnSpc>
              <a:spcBef>
                <a:spcPts val="0"/>
              </a:spcBef>
              <a:spcAft>
                <a:spcPts val="0"/>
              </a:spcAft>
              <a:buClr>
                <a:srgbClr val="FFFFFF"/>
              </a:buClr>
              <a:buSzPts val="800"/>
              <a:buFont typeface="Gill Sans"/>
              <a:buNone/>
              <a:defRPr sz="800">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23"/>
          <p:cNvSpPr txBox="1"/>
          <p:nvPr>
            <p:ph type="title"/>
          </p:nvPr>
        </p:nvSpPr>
        <p:spPr>
          <a:xfrm>
            <a:off x="303300" y="411575"/>
            <a:ext cx="8520600" cy="639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94" name="Google Shape;94;p2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673350" y="723518"/>
            <a:ext cx="5797300" cy="891542"/>
          </a:xfrm>
          <a:prstGeom prst="rect">
            <a:avLst/>
          </a:prstGeom>
          <a:solidFill>
            <a:srgbClr val="FFFFFF"/>
          </a:solidFill>
          <a:ln cap="sq" cmpd="sng" w="31750">
            <a:solidFill>
              <a:srgbClr val="404040"/>
            </a:solidFill>
            <a:prstDash val="solid"/>
            <a:miter lim="8000"/>
            <a:headEnd len="sm" w="sm" type="none"/>
            <a:tailEnd len="sm" w="sm" type="none"/>
          </a:ln>
        </p:spPr>
        <p:txBody>
          <a:bodyPr anchorCtr="0" anchor="ctr" bIns="137150" lIns="137150" spcFirstLastPara="1" rIns="137150" wrap="square" tIns="137150">
            <a:norm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2pPr>
            <a:lvl3pPr lvl="2"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3pPr>
            <a:lvl4pPr lvl="3"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4pPr>
            <a:lvl5pPr lvl="4"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5pPr>
            <a:lvl6pPr lvl="5"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6pPr>
            <a:lvl7pPr lvl="6"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7pPr>
            <a:lvl8pPr lvl="7"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8pPr>
            <a:lvl9pPr lvl="8"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9pPr>
          </a:lstStyle>
          <a:p/>
        </p:txBody>
      </p:sp>
      <p:sp>
        <p:nvSpPr>
          <p:cNvPr id="52" name="Google Shape;52;p13"/>
          <p:cNvSpPr txBox="1"/>
          <p:nvPr>
            <p:ph idx="1" type="body"/>
          </p:nvPr>
        </p:nvSpPr>
        <p:spPr>
          <a:xfrm>
            <a:off x="5103812" y="1828800"/>
            <a:ext cx="3581401" cy="3314700"/>
          </a:xfrm>
          <a:prstGeom prst="rect">
            <a:avLst/>
          </a:prstGeom>
          <a:noFill/>
          <a:ln>
            <a:noFill/>
          </a:ln>
        </p:spPr>
        <p:txBody>
          <a:bodyPr anchorCtr="0" anchor="t" bIns="34275" lIns="34275" spcFirstLastPara="1" rIns="34275" wrap="square" tIns="34275">
            <a:normAutofit/>
          </a:bodyPr>
          <a:lstStyle>
            <a:lvl1pPr indent="-317500" lvl="0" marL="457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1pPr>
            <a:lvl2pPr indent="-317500" lvl="1" marL="9144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2pPr>
            <a:lvl3pPr indent="-317500" lvl="2" marL="13716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3pPr>
            <a:lvl4pPr indent="-317500" lvl="3" marL="18288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4pPr>
            <a:lvl5pPr indent="-317500" lvl="4" marL="22860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5pPr>
            <a:lvl6pPr indent="-317500" lvl="5" marL="2743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6pPr>
            <a:lvl7pPr indent="-317500" lvl="6" marL="32004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7pPr>
            <a:lvl8pPr indent="-317500" lvl="7" marL="36576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8pPr>
            <a:lvl9pPr indent="-317500" lvl="8" marL="41148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9pPr>
          </a:lstStyle>
          <a:p/>
        </p:txBody>
      </p:sp>
      <p:sp>
        <p:nvSpPr>
          <p:cNvPr id="53" name="Google Shape;53;p13"/>
          <p:cNvSpPr txBox="1"/>
          <p:nvPr>
            <p:ph idx="12" type="sldNum"/>
          </p:nvPr>
        </p:nvSpPr>
        <p:spPr>
          <a:xfrm>
            <a:off x="8069191" y="4724971"/>
            <a:ext cx="274322" cy="151258"/>
          </a:xfrm>
          <a:prstGeom prst="rect">
            <a:avLst/>
          </a:prstGeom>
          <a:solidFill>
            <a:srgbClr val="1D1D1D">
              <a:alpha val="69803"/>
            </a:srgbClr>
          </a:solidFill>
          <a:ln>
            <a:noFill/>
          </a:ln>
        </p:spPr>
        <p:txBody>
          <a:bodyPr anchorCtr="0" anchor="ctr" bIns="13700" lIns="13700" spcFirstLastPara="1" rIns="13700" wrap="square" tIns="13700">
            <a:spAutoFit/>
          </a:bodyPr>
          <a:lstStyle>
            <a:lvl1pPr indent="0" lvl="0"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FFFFFF"/>
              </a:buClr>
              <a:buSzPts val="800"/>
              <a:buFont typeface="Gill Sans"/>
              <a:buNone/>
              <a:defRPr b="0" i="0" sz="8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4"/>
          <p:cNvSpPr txBox="1"/>
          <p:nvPr>
            <p:ph idx="4294967295" type="ctrTitle"/>
          </p:nvPr>
        </p:nvSpPr>
        <p:spPr>
          <a:xfrm>
            <a:off x="1200150" y="3999851"/>
            <a:ext cx="6743700" cy="1010700"/>
          </a:xfrm>
          <a:prstGeom prst="rect">
            <a:avLst/>
          </a:prstGeom>
          <a:solidFill>
            <a:srgbClr val="FFFFFF"/>
          </a:solidFill>
          <a:ln cap="flat" cmpd="sng" w="9525">
            <a:solidFill>
              <a:srgbClr val="5F43A3"/>
            </a:solidFill>
            <a:prstDash val="solid"/>
            <a:round/>
            <a:headEnd len="sm" w="sm" type="none"/>
            <a:tailEnd len="sm" w="sm" type="none"/>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rgbClr val="262626"/>
              </a:buClr>
              <a:buSzPts val="2500"/>
              <a:buFont typeface="Gill Sans"/>
              <a:buNone/>
            </a:pPr>
            <a:r>
              <a:rPr b="1" lang="en" sz="2400">
                <a:solidFill>
                  <a:srgbClr val="463089"/>
                </a:solidFill>
                <a:latin typeface="Calibri"/>
                <a:ea typeface="Calibri"/>
                <a:cs typeface="Calibri"/>
                <a:sym typeface="Calibri"/>
              </a:rPr>
              <a:t>FINAL GROUP PROJECT PRESENTATION</a:t>
            </a:r>
            <a:r>
              <a:rPr b="1" i="0" lang="en" sz="2400" u="none" cap="none" strike="noStrike">
                <a:solidFill>
                  <a:srgbClr val="9900FF"/>
                </a:solidFill>
                <a:latin typeface="Calibri"/>
                <a:ea typeface="Calibri"/>
                <a:cs typeface="Calibri"/>
                <a:sym typeface="Calibri"/>
              </a:rPr>
              <a:t>  </a:t>
            </a:r>
            <a:endParaRPr b="1" sz="2400">
              <a:solidFill>
                <a:srgbClr val="9900FF"/>
              </a:solidFill>
              <a:latin typeface="Calibri"/>
              <a:ea typeface="Calibri"/>
              <a:cs typeface="Calibri"/>
              <a:sym typeface="Calibri"/>
            </a:endParaRPr>
          </a:p>
        </p:txBody>
      </p:sp>
      <p:sp>
        <p:nvSpPr>
          <p:cNvPr id="100" name="Google Shape;100;p24"/>
          <p:cNvSpPr txBox="1"/>
          <p:nvPr/>
        </p:nvSpPr>
        <p:spPr>
          <a:xfrm>
            <a:off x="211275" y="148325"/>
            <a:ext cx="3410700" cy="923400"/>
          </a:xfrm>
          <a:prstGeom prst="rect">
            <a:avLst/>
          </a:prstGeom>
          <a:noFill/>
          <a:ln>
            <a:noFill/>
          </a:ln>
        </p:spPr>
        <p:txBody>
          <a:bodyPr anchorCtr="0" anchor="t" bIns="91425" lIns="91425" spcFirstLastPara="1" rIns="91425" wrap="square" tIns="91425">
            <a:spAutoFit/>
          </a:bodyPr>
          <a:lstStyle/>
          <a:p>
            <a:pPr indent="0" lvl="0" marL="0" rtl="0" algn="ctr">
              <a:spcBef>
                <a:spcPts val="500"/>
              </a:spcBef>
              <a:spcAft>
                <a:spcPts val="0"/>
              </a:spcAft>
              <a:buNone/>
            </a:pPr>
            <a:r>
              <a:rPr b="1" lang="en">
                <a:solidFill>
                  <a:srgbClr val="EFCC6C"/>
                </a:solidFill>
                <a:latin typeface="Calibri"/>
                <a:ea typeface="Calibri"/>
                <a:cs typeface="Calibri"/>
                <a:sym typeface="Calibri"/>
              </a:rPr>
              <a:t>BDAT 1004 Data Programming (S2021)</a:t>
            </a:r>
            <a:br>
              <a:rPr b="1" lang="en">
                <a:solidFill>
                  <a:srgbClr val="EFCC6C"/>
                </a:solidFill>
                <a:latin typeface="Calibri"/>
                <a:ea typeface="Calibri"/>
                <a:cs typeface="Calibri"/>
                <a:sym typeface="Calibri"/>
              </a:rPr>
            </a:br>
            <a:r>
              <a:rPr b="1" lang="en">
                <a:solidFill>
                  <a:srgbClr val="EFCC6C"/>
                </a:solidFill>
                <a:latin typeface="Calibri"/>
                <a:ea typeface="Calibri"/>
                <a:cs typeface="Calibri"/>
                <a:sym typeface="Calibri"/>
              </a:rPr>
              <a:t>August 19, 2021</a:t>
            </a:r>
            <a:endParaRPr b="1">
              <a:solidFill>
                <a:srgbClr val="EFCC6C"/>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 sz="1000">
                <a:solidFill>
                  <a:srgbClr val="FBDFCB"/>
                </a:solidFill>
                <a:latin typeface="Calibri"/>
                <a:ea typeface="Calibri"/>
                <a:cs typeface="Calibri"/>
                <a:sym typeface="Calibri"/>
              </a:rPr>
              <a:t>Daryoush Shabahang, Dhruval Domadiya and Jay Gajjar</a:t>
            </a:r>
            <a:br>
              <a:rPr b="1" lang="en" sz="1000">
                <a:solidFill>
                  <a:srgbClr val="FBDFCB"/>
                </a:solidFill>
                <a:latin typeface="Calibri"/>
                <a:ea typeface="Calibri"/>
                <a:cs typeface="Calibri"/>
                <a:sym typeface="Calibri"/>
              </a:rPr>
            </a:br>
            <a:r>
              <a:rPr b="1" lang="en" sz="1000">
                <a:solidFill>
                  <a:srgbClr val="463089"/>
                </a:solidFill>
                <a:latin typeface="Calibri"/>
                <a:ea typeface="Calibri"/>
                <a:cs typeface="Calibri"/>
                <a:sym typeface="Calibri"/>
              </a:rPr>
              <a:t>GROUP 1</a:t>
            </a:r>
            <a:endParaRPr b="1" sz="1000">
              <a:solidFill>
                <a:srgbClr val="463089"/>
              </a:solidFill>
              <a:latin typeface="Calibri"/>
              <a:ea typeface="Calibri"/>
              <a:cs typeface="Calibri"/>
              <a:sym typeface="Calibri"/>
            </a:endParaRPr>
          </a:p>
        </p:txBody>
      </p:sp>
      <p:cxnSp>
        <p:nvCxnSpPr>
          <p:cNvPr id="101" name="Google Shape;101;p24"/>
          <p:cNvCxnSpPr/>
          <p:nvPr/>
        </p:nvCxnSpPr>
        <p:spPr>
          <a:xfrm>
            <a:off x="2154425" y="4751150"/>
            <a:ext cx="4836600" cy="0"/>
          </a:xfrm>
          <a:prstGeom prst="straightConnector1">
            <a:avLst/>
          </a:prstGeom>
          <a:noFill/>
          <a:ln cap="flat" cmpd="sng" w="9525">
            <a:solidFill>
              <a:srgbClr val="F72585"/>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207" name="Shape 207"/>
        <p:cNvGrpSpPr/>
        <p:nvPr/>
      </p:nvGrpSpPr>
      <p:grpSpPr>
        <a:xfrm>
          <a:off x="0" y="0"/>
          <a:ext cx="0" cy="0"/>
          <a:chOff x="0" y="0"/>
          <a:chExt cx="0" cy="0"/>
        </a:xfrm>
      </p:grpSpPr>
      <p:sp>
        <p:nvSpPr>
          <p:cNvPr id="208" name="Google Shape;208;p33"/>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 (cluster database screenshot)</a:t>
            </a:r>
            <a:endParaRPr b="1" sz="1800">
              <a:solidFill>
                <a:srgbClr val="10AA50"/>
              </a:solidFill>
              <a:latin typeface="Calibri"/>
              <a:ea typeface="Calibri"/>
              <a:cs typeface="Calibri"/>
              <a:sym typeface="Calibri"/>
            </a:endParaRPr>
          </a:p>
        </p:txBody>
      </p:sp>
      <p:sp>
        <p:nvSpPr>
          <p:cNvPr id="209" name="Google Shape;209;p33"/>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10" name="Google Shape;210;p3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11" name="Google Shape;211;p33"/>
          <p:cNvPicPr preferRelativeResize="0"/>
          <p:nvPr/>
        </p:nvPicPr>
        <p:blipFill>
          <a:blip r:embed="rId3">
            <a:alphaModFix/>
          </a:blip>
          <a:stretch>
            <a:fillRect/>
          </a:stretch>
        </p:blipFill>
        <p:spPr>
          <a:xfrm>
            <a:off x="916300" y="999350"/>
            <a:ext cx="7311379" cy="367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215" name="Shape 215"/>
        <p:cNvGrpSpPr/>
        <p:nvPr/>
      </p:nvGrpSpPr>
      <p:grpSpPr>
        <a:xfrm>
          <a:off x="0" y="0"/>
          <a:ext cx="0" cy="0"/>
          <a:chOff x="0" y="0"/>
          <a:chExt cx="0" cy="0"/>
        </a:xfrm>
      </p:grpSpPr>
      <p:sp>
        <p:nvSpPr>
          <p:cNvPr id="216" name="Google Shape;216;p34"/>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Pymongo code (screenshot)</a:t>
            </a:r>
            <a:endParaRPr b="1" sz="1800">
              <a:solidFill>
                <a:srgbClr val="10AA50"/>
              </a:solidFill>
              <a:latin typeface="Calibri"/>
              <a:ea typeface="Calibri"/>
              <a:cs typeface="Calibri"/>
              <a:sym typeface="Calibri"/>
            </a:endParaRPr>
          </a:p>
        </p:txBody>
      </p:sp>
      <p:sp>
        <p:nvSpPr>
          <p:cNvPr id="217" name="Google Shape;217;p34"/>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18" name="Google Shape;218;p34"/>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19" name="Google Shape;219;p34"/>
          <p:cNvPicPr preferRelativeResize="0"/>
          <p:nvPr/>
        </p:nvPicPr>
        <p:blipFill>
          <a:blip r:embed="rId3">
            <a:alphaModFix/>
          </a:blip>
          <a:stretch>
            <a:fillRect/>
          </a:stretch>
        </p:blipFill>
        <p:spPr>
          <a:xfrm>
            <a:off x="1883625" y="971775"/>
            <a:ext cx="5376771" cy="382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23" name="Shape 223"/>
        <p:cNvGrpSpPr/>
        <p:nvPr/>
      </p:nvGrpSpPr>
      <p:grpSpPr>
        <a:xfrm>
          <a:off x="0" y="0"/>
          <a:ext cx="0" cy="0"/>
          <a:chOff x="0" y="0"/>
          <a:chExt cx="0" cy="0"/>
        </a:xfrm>
      </p:grpSpPr>
      <p:sp>
        <p:nvSpPr>
          <p:cNvPr id="224" name="Google Shape;224;p35"/>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a:t>
            </a:r>
            <a:endParaRPr b="1" sz="1800">
              <a:solidFill>
                <a:srgbClr val="FFAFB8"/>
              </a:solidFill>
              <a:latin typeface="Calibri"/>
              <a:ea typeface="Calibri"/>
              <a:cs typeface="Calibri"/>
              <a:sym typeface="Calibri"/>
            </a:endParaRPr>
          </a:p>
        </p:txBody>
      </p:sp>
      <p:sp>
        <p:nvSpPr>
          <p:cNvPr id="225" name="Google Shape;225;p35"/>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We used the Flask framework:</a:t>
            </a:r>
            <a:endParaRPr>
              <a:solidFill>
                <a:srgbClr val="F2F2F2"/>
              </a:solidFill>
              <a:latin typeface="Calibri"/>
              <a:ea typeface="Calibri"/>
              <a:cs typeface="Calibri"/>
              <a:sym typeface="Calibri"/>
            </a:endParaRPr>
          </a:p>
        </p:txBody>
      </p:sp>
      <p:sp>
        <p:nvSpPr>
          <p:cNvPr id="226" name="Google Shape;226;p35"/>
          <p:cNvSpPr/>
          <p:nvPr/>
        </p:nvSpPr>
        <p:spPr>
          <a:xfrm>
            <a:off x="810975" y="1683350"/>
            <a:ext cx="2629500" cy="2244900"/>
          </a:xfrm>
          <a:prstGeom prst="wedgeRectCallout">
            <a:avLst>
              <a:gd fmla="val -20833" name="adj1"/>
              <a:gd fmla="val 62500" name="adj2"/>
            </a:avLst>
          </a:prstGeom>
          <a:solidFill>
            <a:srgbClr val="E92B4B"/>
          </a:solidFill>
          <a:ln cap="flat" cmpd="sng" w="9525">
            <a:solidFill>
              <a:srgbClr val="B3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5"/>
          <p:cNvSpPr/>
          <p:nvPr/>
        </p:nvSpPr>
        <p:spPr>
          <a:xfrm>
            <a:off x="3649632" y="1683350"/>
            <a:ext cx="2629500" cy="2244900"/>
          </a:xfrm>
          <a:prstGeom prst="wedgeRectCallout">
            <a:avLst>
              <a:gd fmla="val -20833" name="adj1"/>
              <a:gd fmla="val 62500" name="adj2"/>
            </a:avLst>
          </a:prstGeom>
          <a:solidFill>
            <a:srgbClr val="E92B4B"/>
          </a:solidFill>
          <a:ln cap="flat" cmpd="sng" w="9525">
            <a:solidFill>
              <a:srgbClr val="B3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5"/>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700">
                <a:solidFill>
                  <a:schemeClr val="lt1"/>
                </a:solidFill>
                <a:latin typeface="Calibri"/>
                <a:ea typeface="Calibri"/>
                <a:cs typeface="Calibri"/>
                <a:sym typeface="Calibri"/>
              </a:rPr>
              <a:t>Created a new Flask website and coded HTML/CSS</a:t>
            </a:r>
            <a:endParaRPr b="1">
              <a:solidFill>
                <a:srgbClr val="F2F2F2"/>
              </a:solidFill>
              <a:latin typeface="Calibri"/>
              <a:ea typeface="Calibri"/>
              <a:cs typeface="Calibri"/>
              <a:sym typeface="Calibri"/>
            </a:endParaRPr>
          </a:p>
        </p:txBody>
      </p:sp>
      <p:sp>
        <p:nvSpPr>
          <p:cNvPr id="229" name="Google Shape;229;p35"/>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700">
                <a:solidFill>
                  <a:schemeClr val="lt1"/>
                </a:solidFill>
                <a:latin typeface="Calibri"/>
                <a:ea typeface="Calibri"/>
                <a:cs typeface="Calibri"/>
                <a:sym typeface="Calibri"/>
              </a:rPr>
              <a:t>Designed the website with several pages i.e. “About”, “Team”, etc.</a:t>
            </a:r>
            <a:endParaRPr b="1" sz="1800">
              <a:solidFill>
                <a:srgbClr val="F2F2F2"/>
              </a:solidFill>
              <a:latin typeface="Calibri"/>
              <a:ea typeface="Calibri"/>
              <a:cs typeface="Calibri"/>
              <a:sym typeface="Calibri"/>
            </a:endParaRPr>
          </a:p>
        </p:txBody>
      </p:sp>
      <p:sp>
        <p:nvSpPr>
          <p:cNvPr id="230" name="Google Shape;230;p3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31" name="Google Shape;231;p35"/>
          <p:cNvPicPr preferRelativeResize="0"/>
          <p:nvPr/>
        </p:nvPicPr>
        <p:blipFill>
          <a:blip r:embed="rId3">
            <a:alphaModFix/>
          </a:blip>
          <a:stretch>
            <a:fillRect/>
          </a:stretch>
        </p:blipFill>
        <p:spPr>
          <a:xfrm>
            <a:off x="6407550" y="1515250"/>
            <a:ext cx="2581100" cy="2581100"/>
          </a:xfrm>
          <a:prstGeom prst="rect">
            <a:avLst/>
          </a:prstGeom>
          <a:noFill/>
          <a:ln>
            <a:noFill/>
          </a:ln>
        </p:spPr>
      </p:pic>
      <p:pic>
        <p:nvPicPr>
          <p:cNvPr id="232" name="Google Shape;232;p35"/>
          <p:cNvPicPr preferRelativeResize="0"/>
          <p:nvPr/>
        </p:nvPicPr>
        <p:blipFill>
          <a:blip r:embed="rId4">
            <a:alphaModFix/>
          </a:blip>
          <a:stretch>
            <a:fillRect/>
          </a:stretch>
        </p:blipFill>
        <p:spPr>
          <a:xfrm>
            <a:off x="3757250" y="537244"/>
            <a:ext cx="2414250" cy="945581"/>
          </a:xfrm>
          <a:prstGeom prst="rect">
            <a:avLst/>
          </a:prstGeom>
          <a:noFill/>
          <a:ln>
            <a:noFill/>
          </a:ln>
        </p:spPr>
      </p:pic>
      <p:pic>
        <p:nvPicPr>
          <p:cNvPr id="233" name="Google Shape;233;p35"/>
          <p:cNvPicPr preferRelativeResize="0"/>
          <p:nvPr/>
        </p:nvPicPr>
        <p:blipFill>
          <a:blip r:embed="rId5">
            <a:alphaModFix/>
          </a:blip>
          <a:stretch>
            <a:fillRect/>
          </a:stretch>
        </p:blipFill>
        <p:spPr>
          <a:xfrm>
            <a:off x="2782902" y="1827568"/>
            <a:ext cx="192250" cy="192252"/>
          </a:xfrm>
          <a:prstGeom prst="rect">
            <a:avLst/>
          </a:prstGeom>
          <a:noFill/>
          <a:ln>
            <a:noFill/>
          </a:ln>
        </p:spPr>
      </p:pic>
      <p:pic>
        <p:nvPicPr>
          <p:cNvPr id="234" name="Google Shape;234;p35"/>
          <p:cNvPicPr preferRelativeResize="0"/>
          <p:nvPr/>
        </p:nvPicPr>
        <p:blipFill>
          <a:blip r:embed="rId6">
            <a:alphaModFix/>
          </a:blip>
          <a:stretch>
            <a:fillRect/>
          </a:stretch>
        </p:blipFill>
        <p:spPr>
          <a:xfrm>
            <a:off x="3050400" y="1827568"/>
            <a:ext cx="192250" cy="192252"/>
          </a:xfrm>
          <a:prstGeom prst="rect">
            <a:avLst/>
          </a:prstGeom>
          <a:noFill/>
          <a:ln>
            <a:noFill/>
          </a:ln>
        </p:spPr>
      </p:pic>
      <p:pic>
        <p:nvPicPr>
          <p:cNvPr id="235" name="Google Shape;235;p35"/>
          <p:cNvPicPr preferRelativeResize="0"/>
          <p:nvPr/>
        </p:nvPicPr>
        <p:blipFill>
          <a:blip r:embed="rId7">
            <a:alphaModFix/>
          </a:blip>
          <a:stretch>
            <a:fillRect/>
          </a:stretch>
        </p:blipFill>
        <p:spPr>
          <a:xfrm>
            <a:off x="5869797" y="1827568"/>
            <a:ext cx="192250" cy="1922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39" name="Shape 239"/>
        <p:cNvGrpSpPr/>
        <p:nvPr/>
      </p:nvGrpSpPr>
      <p:grpSpPr>
        <a:xfrm>
          <a:off x="0" y="0"/>
          <a:ext cx="0" cy="0"/>
          <a:chOff x="0" y="0"/>
          <a:chExt cx="0" cy="0"/>
        </a:xfrm>
      </p:grpSpPr>
      <p:sp>
        <p:nvSpPr>
          <p:cNvPr id="240" name="Google Shape;240;p36"/>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a:t>
            </a:r>
            <a:endParaRPr b="1" sz="1800">
              <a:solidFill>
                <a:srgbClr val="FFAFB8"/>
              </a:solidFill>
              <a:latin typeface="Calibri"/>
              <a:ea typeface="Calibri"/>
              <a:cs typeface="Calibri"/>
              <a:sym typeface="Calibri"/>
            </a:endParaRPr>
          </a:p>
        </p:txBody>
      </p:sp>
      <p:sp>
        <p:nvSpPr>
          <p:cNvPr id="241" name="Google Shape;241;p36"/>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42" name="Google Shape;242;p3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43" name="Google Shape;243;p36"/>
          <p:cNvPicPr preferRelativeResize="0"/>
          <p:nvPr/>
        </p:nvPicPr>
        <p:blipFill>
          <a:blip r:embed="rId3">
            <a:alphaModFix/>
          </a:blip>
          <a:stretch>
            <a:fillRect/>
          </a:stretch>
        </p:blipFill>
        <p:spPr>
          <a:xfrm>
            <a:off x="1546575" y="1025625"/>
            <a:ext cx="5996817" cy="36747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47" name="Shape 247"/>
        <p:cNvGrpSpPr/>
        <p:nvPr/>
      </p:nvGrpSpPr>
      <p:grpSpPr>
        <a:xfrm>
          <a:off x="0" y="0"/>
          <a:ext cx="0" cy="0"/>
          <a:chOff x="0" y="0"/>
          <a:chExt cx="0" cy="0"/>
        </a:xfrm>
      </p:grpSpPr>
      <p:sp>
        <p:nvSpPr>
          <p:cNvPr id="248" name="Google Shape;248;p37"/>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 - cont</a:t>
            </a:r>
            <a:endParaRPr b="1" sz="1800">
              <a:solidFill>
                <a:srgbClr val="FFAFB8"/>
              </a:solidFill>
              <a:latin typeface="Calibri"/>
              <a:ea typeface="Calibri"/>
              <a:cs typeface="Calibri"/>
              <a:sym typeface="Calibri"/>
            </a:endParaRPr>
          </a:p>
        </p:txBody>
      </p:sp>
      <p:sp>
        <p:nvSpPr>
          <p:cNvPr id="249" name="Google Shape;249;p37"/>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50" name="Google Shape;250;p3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51" name="Google Shape;251;p37"/>
          <p:cNvPicPr preferRelativeResize="0"/>
          <p:nvPr/>
        </p:nvPicPr>
        <p:blipFill>
          <a:blip r:embed="rId3">
            <a:alphaModFix/>
          </a:blip>
          <a:stretch>
            <a:fillRect/>
          </a:stretch>
        </p:blipFill>
        <p:spPr>
          <a:xfrm>
            <a:off x="1364303" y="1007375"/>
            <a:ext cx="6415376" cy="371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415C"/>
        </a:solidFill>
      </p:bgPr>
    </p:bg>
    <p:spTree>
      <p:nvGrpSpPr>
        <p:cNvPr id="255" name="Shape 255"/>
        <p:cNvGrpSpPr/>
        <p:nvPr/>
      </p:nvGrpSpPr>
      <p:grpSpPr>
        <a:xfrm>
          <a:off x="0" y="0"/>
          <a:ext cx="0" cy="0"/>
          <a:chOff x="0" y="0"/>
          <a:chExt cx="0" cy="0"/>
        </a:xfrm>
      </p:grpSpPr>
      <p:sp>
        <p:nvSpPr>
          <p:cNvPr id="256" name="Google Shape;256;p3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AFB8"/>
                </a:solidFill>
                <a:latin typeface="Calibri"/>
                <a:ea typeface="Calibri"/>
                <a:cs typeface="Calibri"/>
                <a:sym typeface="Calibri"/>
              </a:rPr>
              <a:t>Website Design (Flask code screenshot) - cont</a:t>
            </a:r>
            <a:endParaRPr b="1" sz="1800">
              <a:solidFill>
                <a:srgbClr val="FFAFB8"/>
              </a:solidFill>
              <a:latin typeface="Calibri"/>
              <a:ea typeface="Calibri"/>
              <a:cs typeface="Calibri"/>
              <a:sym typeface="Calibri"/>
            </a:endParaRPr>
          </a:p>
        </p:txBody>
      </p:sp>
      <p:sp>
        <p:nvSpPr>
          <p:cNvPr id="257" name="Google Shape;257;p38"/>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58" name="Google Shape;258;p3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59" name="Google Shape;259;p38"/>
          <p:cNvPicPr preferRelativeResize="0"/>
          <p:nvPr/>
        </p:nvPicPr>
        <p:blipFill>
          <a:blip r:embed="rId3">
            <a:alphaModFix/>
          </a:blip>
          <a:stretch>
            <a:fillRect/>
          </a:stretch>
        </p:blipFill>
        <p:spPr>
          <a:xfrm>
            <a:off x="577325" y="1126450"/>
            <a:ext cx="4493101" cy="3427426"/>
          </a:xfrm>
          <a:prstGeom prst="rect">
            <a:avLst/>
          </a:prstGeom>
          <a:noFill/>
          <a:ln>
            <a:noFill/>
          </a:ln>
        </p:spPr>
      </p:pic>
      <p:pic>
        <p:nvPicPr>
          <p:cNvPr id="260" name="Google Shape;260;p38"/>
          <p:cNvPicPr preferRelativeResize="0"/>
          <p:nvPr/>
        </p:nvPicPr>
        <p:blipFill>
          <a:blip r:embed="rId4">
            <a:alphaModFix/>
          </a:blip>
          <a:stretch>
            <a:fillRect/>
          </a:stretch>
        </p:blipFill>
        <p:spPr>
          <a:xfrm>
            <a:off x="5252677" y="1126462"/>
            <a:ext cx="3259951" cy="793075"/>
          </a:xfrm>
          <a:prstGeom prst="rect">
            <a:avLst/>
          </a:prstGeom>
          <a:noFill/>
          <a:ln>
            <a:noFill/>
          </a:ln>
        </p:spPr>
      </p:pic>
      <p:pic>
        <p:nvPicPr>
          <p:cNvPr id="261" name="Google Shape;261;p38"/>
          <p:cNvPicPr preferRelativeResize="0"/>
          <p:nvPr/>
        </p:nvPicPr>
        <p:blipFill>
          <a:blip r:embed="rId5">
            <a:alphaModFix/>
          </a:blip>
          <a:stretch>
            <a:fillRect/>
          </a:stretch>
        </p:blipFill>
        <p:spPr>
          <a:xfrm>
            <a:off x="6179149" y="2012300"/>
            <a:ext cx="1406993" cy="2746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65" name="Shape 265"/>
        <p:cNvGrpSpPr/>
        <p:nvPr/>
      </p:nvGrpSpPr>
      <p:grpSpPr>
        <a:xfrm>
          <a:off x="0" y="0"/>
          <a:ext cx="0" cy="0"/>
          <a:chOff x="0" y="0"/>
          <a:chExt cx="0" cy="0"/>
        </a:xfrm>
      </p:grpSpPr>
      <p:sp>
        <p:nvSpPr>
          <p:cNvPr id="266" name="Google Shape;266;p39"/>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a:t>
            </a:r>
            <a:endParaRPr b="1" sz="1800">
              <a:solidFill>
                <a:srgbClr val="D05629"/>
              </a:solidFill>
              <a:latin typeface="Calibri"/>
              <a:ea typeface="Calibri"/>
              <a:cs typeface="Calibri"/>
              <a:sym typeface="Calibri"/>
            </a:endParaRPr>
          </a:p>
        </p:txBody>
      </p:sp>
      <p:sp>
        <p:nvSpPr>
          <p:cNvPr id="267" name="Google Shape;267;p39"/>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Google Cloud Platform:</a:t>
            </a:r>
            <a:endParaRPr>
              <a:solidFill>
                <a:srgbClr val="F2F2F2"/>
              </a:solidFill>
              <a:latin typeface="Calibri"/>
              <a:ea typeface="Calibri"/>
              <a:cs typeface="Calibri"/>
              <a:sym typeface="Calibri"/>
            </a:endParaRPr>
          </a:p>
        </p:txBody>
      </p:sp>
      <p:sp>
        <p:nvSpPr>
          <p:cNvPr id="268" name="Google Shape;268;p39"/>
          <p:cNvSpPr/>
          <p:nvPr/>
        </p:nvSpPr>
        <p:spPr>
          <a:xfrm>
            <a:off x="810975" y="1683350"/>
            <a:ext cx="2629500" cy="2244900"/>
          </a:xfrm>
          <a:prstGeom prst="wedgeRectCallout">
            <a:avLst>
              <a:gd fmla="val -20833" name="adj1"/>
              <a:gd fmla="val 62500" name="adj2"/>
            </a:avLst>
          </a:prstGeom>
          <a:solidFill>
            <a:srgbClr val="F3763C"/>
          </a:solidFill>
          <a:ln cap="flat" cmpd="sng" w="9525">
            <a:solidFill>
              <a:srgbClr val="D0562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3649632" y="1683350"/>
            <a:ext cx="2629500" cy="2244900"/>
          </a:xfrm>
          <a:prstGeom prst="wedgeRectCallout">
            <a:avLst>
              <a:gd fmla="val -20833" name="adj1"/>
              <a:gd fmla="val 62500" name="adj2"/>
            </a:avLst>
          </a:prstGeom>
          <a:solidFill>
            <a:srgbClr val="F3763C"/>
          </a:solidFill>
          <a:ln cap="flat" cmpd="sng" w="9525">
            <a:solidFill>
              <a:srgbClr val="D0562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free GCP project and added our website files</a:t>
            </a:r>
            <a:endParaRPr b="1" sz="1800">
              <a:solidFill>
                <a:srgbClr val="F2F2F2"/>
              </a:solidFill>
              <a:latin typeface="Calibri"/>
              <a:ea typeface="Calibri"/>
              <a:cs typeface="Calibri"/>
              <a:sym typeface="Calibri"/>
            </a:endParaRPr>
          </a:p>
        </p:txBody>
      </p:sp>
      <p:sp>
        <p:nvSpPr>
          <p:cNvPr id="271" name="Google Shape;271;p39"/>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Deployed our Flask website to the GCP App Engine available at </a:t>
            </a:r>
            <a:r>
              <a:rPr b="1" lang="en" sz="1100">
                <a:solidFill>
                  <a:srgbClr val="F2F2F2"/>
                </a:solidFill>
                <a:latin typeface="Calibri"/>
                <a:ea typeface="Calibri"/>
                <a:cs typeface="Calibri"/>
                <a:sym typeface="Calibri"/>
              </a:rPr>
              <a:t>https://bdat1004-gp.ue.r.appspot.com</a:t>
            </a:r>
            <a:endParaRPr b="1" sz="1100">
              <a:solidFill>
                <a:srgbClr val="F2F2F2"/>
              </a:solidFill>
              <a:latin typeface="Calibri"/>
              <a:ea typeface="Calibri"/>
              <a:cs typeface="Calibri"/>
              <a:sym typeface="Calibri"/>
            </a:endParaRPr>
          </a:p>
        </p:txBody>
      </p:sp>
      <p:sp>
        <p:nvSpPr>
          <p:cNvPr id="272" name="Google Shape;272;p3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73" name="Google Shape;273;p39"/>
          <p:cNvPicPr preferRelativeResize="0"/>
          <p:nvPr/>
        </p:nvPicPr>
        <p:blipFill>
          <a:blip r:embed="rId3">
            <a:alphaModFix/>
          </a:blip>
          <a:stretch>
            <a:fillRect/>
          </a:stretch>
        </p:blipFill>
        <p:spPr>
          <a:xfrm>
            <a:off x="3584788" y="135525"/>
            <a:ext cx="2763674" cy="1841975"/>
          </a:xfrm>
          <a:prstGeom prst="rect">
            <a:avLst/>
          </a:prstGeom>
          <a:noFill/>
          <a:ln>
            <a:noFill/>
          </a:ln>
        </p:spPr>
      </p:pic>
      <p:pic>
        <p:nvPicPr>
          <p:cNvPr id="274" name="Google Shape;274;p39"/>
          <p:cNvPicPr preferRelativeResize="0"/>
          <p:nvPr/>
        </p:nvPicPr>
        <p:blipFill>
          <a:blip r:embed="rId4">
            <a:alphaModFix/>
          </a:blip>
          <a:stretch>
            <a:fillRect/>
          </a:stretch>
        </p:blipFill>
        <p:spPr>
          <a:xfrm flipH="1">
            <a:off x="6307675" y="1403188"/>
            <a:ext cx="2805250" cy="2805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78" name="Shape 278"/>
        <p:cNvGrpSpPr/>
        <p:nvPr/>
      </p:nvGrpSpPr>
      <p:grpSpPr>
        <a:xfrm>
          <a:off x="0" y="0"/>
          <a:ext cx="0" cy="0"/>
          <a:chOff x="0" y="0"/>
          <a:chExt cx="0" cy="0"/>
        </a:xfrm>
      </p:grpSpPr>
      <p:sp>
        <p:nvSpPr>
          <p:cNvPr id="279" name="Google Shape;279;p40"/>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 (screenshot)</a:t>
            </a:r>
            <a:endParaRPr b="1" sz="1800">
              <a:solidFill>
                <a:srgbClr val="D05629"/>
              </a:solidFill>
              <a:latin typeface="Calibri"/>
              <a:ea typeface="Calibri"/>
              <a:cs typeface="Calibri"/>
              <a:sym typeface="Calibri"/>
            </a:endParaRPr>
          </a:p>
        </p:txBody>
      </p:sp>
      <p:sp>
        <p:nvSpPr>
          <p:cNvPr id="280" name="Google Shape;280;p40"/>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81" name="Google Shape;281;p4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82" name="Google Shape;282;p40"/>
          <p:cNvPicPr preferRelativeResize="0"/>
          <p:nvPr/>
        </p:nvPicPr>
        <p:blipFill>
          <a:blip r:embed="rId3">
            <a:alphaModFix/>
          </a:blip>
          <a:stretch>
            <a:fillRect/>
          </a:stretch>
        </p:blipFill>
        <p:spPr>
          <a:xfrm>
            <a:off x="916313" y="1011375"/>
            <a:ext cx="7311370" cy="367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86" name="Shape 286"/>
        <p:cNvGrpSpPr/>
        <p:nvPr/>
      </p:nvGrpSpPr>
      <p:grpSpPr>
        <a:xfrm>
          <a:off x="0" y="0"/>
          <a:ext cx="0" cy="0"/>
          <a:chOff x="0" y="0"/>
          <a:chExt cx="0" cy="0"/>
        </a:xfrm>
      </p:grpSpPr>
      <p:sp>
        <p:nvSpPr>
          <p:cNvPr id="287" name="Google Shape;287;p41"/>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Google Cloud Platform (screenshot) - cont</a:t>
            </a:r>
            <a:endParaRPr b="1" sz="1800">
              <a:solidFill>
                <a:srgbClr val="D05629"/>
              </a:solidFill>
              <a:latin typeface="Calibri"/>
              <a:ea typeface="Calibri"/>
              <a:cs typeface="Calibri"/>
              <a:sym typeface="Calibri"/>
            </a:endParaRPr>
          </a:p>
        </p:txBody>
      </p:sp>
      <p:sp>
        <p:nvSpPr>
          <p:cNvPr id="288" name="Google Shape;288;p41"/>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89" name="Google Shape;289;p4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90" name="Google Shape;290;p41"/>
          <p:cNvPicPr preferRelativeResize="0"/>
          <p:nvPr/>
        </p:nvPicPr>
        <p:blipFill>
          <a:blip r:embed="rId3">
            <a:alphaModFix/>
          </a:blip>
          <a:stretch>
            <a:fillRect/>
          </a:stretch>
        </p:blipFill>
        <p:spPr>
          <a:xfrm>
            <a:off x="916325" y="1025625"/>
            <a:ext cx="7311350" cy="3704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586"/>
        </a:solidFill>
      </p:bgPr>
    </p:bg>
    <p:spTree>
      <p:nvGrpSpPr>
        <p:cNvPr id="294" name="Shape 294"/>
        <p:cNvGrpSpPr/>
        <p:nvPr/>
      </p:nvGrpSpPr>
      <p:grpSpPr>
        <a:xfrm>
          <a:off x="0" y="0"/>
          <a:ext cx="0" cy="0"/>
          <a:chOff x="0" y="0"/>
          <a:chExt cx="0" cy="0"/>
        </a:xfrm>
      </p:grpSpPr>
      <p:sp>
        <p:nvSpPr>
          <p:cNvPr id="295" name="Google Shape;295;p42"/>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05629"/>
                </a:solidFill>
                <a:latin typeface="Calibri"/>
                <a:ea typeface="Calibri"/>
                <a:cs typeface="Calibri"/>
                <a:sym typeface="Calibri"/>
              </a:rPr>
              <a:t>Website URL / Page (screenshot)</a:t>
            </a:r>
            <a:endParaRPr b="1" sz="1800">
              <a:solidFill>
                <a:srgbClr val="D05629"/>
              </a:solidFill>
              <a:latin typeface="Calibri"/>
              <a:ea typeface="Calibri"/>
              <a:cs typeface="Calibri"/>
              <a:sym typeface="Calibri"/>
            </a:endParaRPr>
          </a:p>
        </p:txBody>
      </p:sp>
      <p:sp>
        <p:nvSpPr>
          <p:cNvPr id="296" name="Google Shape;296;p42"/>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97" name="Google Shape;297;p4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98" name="Google Shape;298;p42"/>
          <p:cNvPicPr preferRelativeResize="0"/>
          <p:nvPr/>
        </p:nvPicPr>
        <p:blipFill>
          <a:blip r:embed="rId3">
            <a:alphaModFix/>
          </a:blip>
          <a:stretch>
            <a:fillRect/>
          </a:stretch>
        </p:blipFill>
        <p:spPr>
          <a:xfrm>
            <a:off x="960363" y="970701"/>
            <a:ext cx="7223274" cy="371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2585"/>
        </a:solidFill>
      </p:bgPr>
    </p:bg>
    <p:spTree>
      <p:nvGrpSpPr>
        <p:cNvPr id="105" name="Shape 105"/>
        <p:cNvGrpSpPr/>
        <p:nvPr/>
      </p:nvGrpSpPr>
      <p:grpSpPr>
        <a:xfrm>
          <a:off x="0" y="0"/>
          <a:ext cx="0" cy="0"/>
          <a:chOff x="0" y="0"/>
          <a:chExt cx="0" cy="0"/>
        </a:xfrm>
      </p:grpSpPr>
      <p:sp>
        <p:nvSpPr>
          <p:cNvPr id="106" name="Google Shape;106;p25"/>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Talking Points</a:t>
            </a:r>
            <a:endParaRPr b="1" sz="1800">
              <a:solidFill>
                <a:srgbClr val="EFCC6C"/>
              </a:solidFill>
              <a:latin typeface="Calibri"/>
              <a:ea typeface="Calibri"/>
              <a:cs typeface="Calibri"/>
              <a:sym typeface="Calibri"/>
            </a:endParaRPr>
          </a:p>
        </p:txBody>
      </p:sp>
      <p:sp>
        <p:nvSpPr>
          <p:cNvPr id="107" name="Google Shape;107;p25"/>
          <p:cNvSpPr txBox="1"/>
          <p:nvPr/>
        </p:nvSpPr>
        <p:spPr>
          <a:xfrm>
            <a:off x="810975" y="1082625"/>
            <a:ext cx="7428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F2F2F2"/>
                </a:solidFill>
                <a:latin typeface="Calibri"/>
                <a:ea typeface="Calibri"/>
                <a:cs typeface="Calibri"/>
                <a:sym typeface="Calibri"/>
              </a:rPr>
              <a:t>We will be discussing these:</a:t>
            </a:r>
            <a:endParaRPr sz="1800">
              <a:solidFill>
                <a:srgbClr val="F2F2F2"/>
              </a:solidFill>
              <a:latin typeface="Calibri"/>
              <a:ea typeface="Calibri"/>
              <a:cs typeface="Calibri"/>
              <a:sym typeface="Calibri"/>
            </a:endParaRPr>
          </a:p>
          <a:p>
            <a:pPr indent="0" lvl="0" marL="0" rtl="0" algn="l">
              <a:spcBef>
                <a:spcPts val="0"/>
              </a:spcBef>
              <a:spcAft>
                <a:spcPts val="0"/>
              </a:spcAft>
              <a:buNone/>
            </a:pPr>
            <a:r>
              <a:t/>
            </a:r>
            <a:endParaRPr sz="1800">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a:t>
            </a:r>
            <a:r>
              <a:rPr lang="en">
                <a:solidFill>
                  <a:srgbClr val="F2F2F2"/>
                </a:solidFill>
                <a:latin typeface="Calibri"/>
                <a:ea typeface="Calibri"/>
                <a:cs typeface="Calibri"/>
                <a:sym typeface="Calibri"/>
              </a:rPr>
              <a:t> </a:t>
            </a:r>
            <a:r>
              <a:rPr lang="en">
                <a:solidFill>
                  <a:schemeClr val="lt1"/>
                </a:solidFill>
                <a:latin typeface="Calibri"/>
                <a:ea typeface="Calibri"/>
                <a:cs typeface="Calibri"/>
                <a:sym typeface="Calibri"/>
              </a:rPr>
              <a:t>Team members</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2.</a:t>
            </a:r>
            <a:r>
              <a:rPr lang="en">
                <a:solidFill>
                  <a:srgbClr val="F2F2F2"/>
                </a:solidFill>
                <a:latin typeface="Calibri"/>
                <a:ea typeface="Calibri"/>
                <a:cs typeface="Calibri"/>
                <a:sym typeface="Calibri"/>
              </a:rPr>
              <a:t> Project topic</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3</a:t>
            </a:r>
            <a:r>
              <a:rPr b="1" lang="en">
                <a:solidFill>
                  <a:srgbClr val="FABB52"/>
                </a:solidFill>
                <a:latin typeface="Calibri"/>
                <a:ea typeface="Calibri"/>
                <a:cs typeface="Calibri"/>
                <a:sym typeface="Calibri"/>
              </a:rPr>
              <a:t>.</a:t>
            </a:r>
            <a:r>
              <a:rPr lang="en">
                <a:solidFill>
                  <a:srgbClr val="F2F2F2"/>
                </a:solidFill>
                <a:latin typeface="Calibri"/>
                <a:ea typeface="Calibri"/>
                <a:cs typeface="Calibri"/>
                <a:sym typeface="Calibri"/>
              </a:rPr>
              <a:t> API Data source</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4.</a:t>
            </a:r>
            <a:r>
              <a:rPr lang="en">
                <a:solidFill>
                  <a:srgbClr val="F2F2F2"/>
                </a:solidFill>
                <a:latin typeface="Calibri"/>
                <a:ea typeface="Calibri"/>
                <a:cs typeface="Calibri"/>
                <a:sym typeface="Calibri"/>
              </a:rPr>
              <a:t> Project scope</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5.</a:t>
            </a:r>
            <a:r>
              <a:rPr lang="en">
                <a:solidFill>
                  <a:srgbClr val="F2F2F2"/>
                </a:solidFill>
                <a:latin typeface="Calibri"/>
                <a:ea typeface="Calibri"/>
                <a:cs typeface="Calibri"/>
                <a:sym typeface="Calibri"/>
              </a:rPr>
              <a:t> Tools used</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6</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Database storage (MongoDB Atlas)</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7.</a:t>
            </a:r>
            <a:r>
              <a:rPr lang="en">
                <a:solidFill>
                  <a:srgbClr val="F2F2F2"/>
                </a:solidFill>
                <a:latin typeface="Calibri"/>
                <a:ea typeface="Calibri"/>
                <a:cs typeface="Calibri"/>
                <a:sym typeface="Calibri"/>
              </a:rPr>
              <a:t> Website design (Flask)</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8</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Website deployment (</a:t>
            </a:r>
            <a:r>
              <a:rPr lang="en">
                <a:solidFill>
                  <a:srgbClr val="F2F2F2"/>
                </a:solidFill>
                <a:latin typeface="Calibri"/>
                <a:ea typeface="Calibri"/>
                <a:cs typeface="Calibri"/>
                <a:sym typeface="Calibri"/>
              </a:rPr>
              <a:t>Google Cloud)</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9</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Visualizations (Chart.js)</a:t>
            </a:r>
            <a:endParaRPr>
              <a:solidFill>
                <a:srgbClr val="F2F2F2"/>
              </a:solidFill>
              <a:latin typeface="Calibri"/>
              <a:ea typeface="Calibri"/>
              <a:cs typeface="Calibri"/>
              <a:sym typeface="Calibri"/>
            </a:endParaRPr>
          </a:p>
          <a:p>
            <a:pPr indent="0" lvl="0" marL="0" rtl="0" algn="l">
              <a:spcBef>
                <a:spcPts val="0"/>
              </a:spcBef>
              <a:spcAft>
                <a:spcPts val="0"/>
              </a:spcAft>
              <a:buNone/>
            </a:pPr>
            <a:r>
              <a:rPr b="1" lang="en">
                <a:solidFill>
                  <a:srgbClr val="FABB52"/>
                </a:solidFill>
                <a:latin typeface="Calibri"/>
                <a:ea typeface="Calibri"/>
                <a:cs typeface="Calibri"/>
                <a:sym typeface="Calibri"/>
              </a:rPr>
              <a:t>10.</a:t>
            </a:r>
            <a:r>
              <a:rPr lang="en">
                <a:solidFill>
                  <a:srgbClr val="F2F2F2"/>
                </a:solidFill>
                <a:latin typeface="Calibri"/>
                <a:ea typeface="Calibri"/>
                <a:cs typeface="Calibri"/>
                <a:sym typeface="Calibri"/>
              </a:rPr>
              <a:t> Bonus questions (MongoDB Realm)</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11</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Postman</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rgbClr val="FABB52"/>
                </a:solidFill>
                <a:latin typeface="Calibri"/>
                <a:ea typeface="Calibri"/>
                <a:cs typeface="Calibri"/>
                <a:sym typeface="Calibri"/>
              </a:rPr>
              <a:t>12</a:t>
            </a:r>
            <a:r>
              <a:rPr b="1" lang="en">
                <a:solidFill>
                  <a:srgbClr val="FABB52"/>
                </a:solidFill>
                <a:latin typeface="Calibri"/>
                <a:ea typeface="Calibri"/>
                <a:cs typeface="Calibri"/>
                <a:sym typeface="Calibri"/>
              </a:rPr>
              <a:t>.</a:t>
            </a:r>
            <a:r>
              <a:rPr lang="en">
                <a:solidFill>
                  <a:schemeClr val="lt1"/>
                </a:solidFill>
                <a:latin typeface="Calibri"/>
                <a:ea typeface="Calibri"/>
                <a:cs typeface="Calibri"/>
                <a:sym typeface="Calibri"/>
              </a:rPr>
              <a:t> Fit gap analysis</a:t>
            </a:r>
            <a:endParaRPr>
              <a:solidFill>
                <a:srgbClr val="F2F2F2"/>
              </a:solidFill>
              <a:latin typeface="Calibri"/>
              <a:ea typeface="Calibri"/>
              <a:cs typeface="Calibri"/>
              <a:sym typeface="Calibri"/>
            </a:endParaRPr>
          </a:p>
        </p:txBody>
      </p:sp>
      <p:pic>
        <p:nvPicPr>
          <p:cNvPr id="108" name="Google Shape;108;p25"/>
          <p:cNvPicPr preferRelativeResize="0"/>
          <p:nvPr/>
        </p:nvPicPr>
        <p:blipFill>
          <a:blip r:embed="rId3">
            <a:alphaModFix/>
          </a:blip>
          <a:stretch>
            <a:fillRect/>
          </a:stretch>
        </p:blipFill>
        <p:spPr>
          <a:xfrm>
            <a:off x="4088400" y="1712125"/>
            <a:ext cx="4199576" cy="2647476"/>
          </a:xfrm>
          <a:prstGeom prst="rect">
            <a:avLst/>
          </a:prstGeom>
          <a:noFill/>
          <a:ln cap="flat" cmpd="sng" w="19050">
            <a:solidFill>
              <a:srgbClr val="3A0CA3"/>
            </a:solidFill>
            <a:prstDash val="solid"/>
            <a:round/>
            <a:headEnd len="sm" w="sm" type="none"/>
            <a:tailEnd len="sm" w="sm" type="none"/>
          </a:ln>
        </p:spPr>
      </p:pic>
      <p:sp>
        <p:nvSpPr>
          <p:cNvPr id="109" name="Google Shape;109;p2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a:t>
            </a:r>
            <a:r>
              <a:rPr lang="en" sz="800">
                <a:solidFill>
                  <a:schemeClr val="lt1"/>
                </a:solidFill>
                <a:latin typeface="Calibri"/>
                <a:ea typeface="Calibri"/>
                <a:cs typeface="Calibri"/>
                <a:sym typeface="Calibri"/>
              </a:rPr>
              <a:t>2021 BDAT 1004 Final Group Project</a:t>
            </a:r>
            <a:endParaRPr sz="800">
              <a:solidFill>
                <a:schemeClr val="lt1"/>
              </a:solidFill>
              <a:latin typeface="Calibri"/>
              <a:ea typeface="Calibri"/>
              <a:cs typeface="Calibri"/>
              <a:sym typeface="Calibri"/>
            </a:endParaRPr>
          </a:p>
        </p:txBody>
      </p:sp>
      <p:pic>
        <p:nvPicPr>
          <p:cNvPr id="110" name="Google Shape;110;p25"/>
          <p:cNvPicPr preferRelativeResize="0"/>
          <p:nvPr/>
        </p:nvPicPr>
        <p:blipFill>
          <a:blip r:embed="rId4">
            <a:alphaModFix/>
          </a:blip>
          <a:stretch>
            <a:fillRect/>
          </a:stretch>
        </p:blipFill>
        <p:spPr>
          <a:xfrm>
            <a:off x="7706300" y="164075"/>
            <a:ext cx="1188050" cy="1188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02" name="Shape 302"/>
        <p:cNvGrpSpPr/>
        <p:nvPr/>
      </p:nvGrpSpPr>
      <p:grpSpPr>
        <a:xfrm>
          <a:off x="0" y="0"/>
          <a:ext cx="0" cy="0"/>
          <a:chOff x="0" y="0"/>
          <a:chExt cx="0" cy="0"/>
        </a:xfrm>
      </p:grpSpPr>
      <p:sp>
        <p:nvSpPr>
          <p:cNvPr id="303" name="Google Shape;303;p43"/>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 Visualizations</a:t>
            </a:r>
            <a:endParaRPr b="1" sz="1800">
              <a:solidFill>
                <a:srgbClr val="3B484A"/>
              </a:solidFill>
              <a:latin typeface="Calibri"/>
              <a:ea typeface="Calibri"/>
              <a:cs typeface="Calibri"/>
              <a:sym typeface="Calibri"/>
            </a:endParaRPr>
          </a:p>
        </p:txBody>
      </p:sp>
      <p:sp>
        <p:nvSpPr>
          <p:cNvPr id="304" name="Google Shape;304;p43"/>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Chart.js for our visualizations:</a:t>
            </a:r>
            <a:endParaRPr>
              <a:solidFill>
                <a:srgbClr val="F2F2F2"/>
              </a:solidFill>
              <a:latin typeface="Calibri"/>
              <a:ea typeface="Calibri"/>
              <a:cs typeface="Calibri"/>
              <a:sym typeface="Calibri"/>
            </a:endParaRPr>
          </a:p>
        </p:txBody>
      </p:sp>
      <p:sp>
        <p:nvSpPr>
          <p:cNvPr id="305" name="Google Shape;305;p43"/>
          <p:cNvSpPr/>
          <p:nvPr/>
        </p:nvSpPr>
        <p:spPr>
          <a:xfrm>
            <a:off x="810975" y="1683350"/>
            <a:ext cx="2629500" cy="2244900"/>
          </a:xfrm>
          <a:prstGeom prst="wedgeRectCallout">
            <a:avLst>
              <a:gd fmla="val -20833" name="adj1"/>
              <a:gd fmla="val 62500" name="adj2"/>
            </a:avLst>
          </a:prstGeom>
          <a:solidFill>
            <a:srgbClr val="3B484A"/>
          </a:solidFill>
          <a:ln cap="flat" cmpd="sng" w="9525">
            <a:solidFill>
              <a:srgbClr val="F5C9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3"/>
          <p:cNvSpPr/>
          <p:nvPr/>
        </p:nvSpPr>
        <p:spPr>
          <a:xfrm>
            <a:off x="3649632" y="1683350"/>
            <a:ext cx="2629500" cy="2244900"/>
          </a:xfrm>
          <a:prstGeom prst="wedgeRectCallout">
            <a:avLst>
              <a:gd fmla="val -20833" name="adj1"/>
              <a:gd fmla="val 62500" name="adj2"/>
            </a:avLst>
          </a:prstGeom>
          <a:solidFill>
            <a:srgbClr val="3B484A"/>
          </a:solidFill>
          <a:ln cap="flat" cmpd="sng" w="9525">
            <a:solidFill>
              <a:srgbClr val="F5C9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3"/>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a:t>
            </a:r>
            <a:r>
              <a:rPr b="1" lang="en" sz="1800">
                <a:solidFill>
                  <a:srgbClr val="F2F2F2"/>
                </a:solidFill>
                <a:latin typeface="Calibri"/>
                <a:ea typeface="Calibri"/>
                <a:cs typeface="Calibri"/>
                <a:sym typeface="Calibri"/>
              </a:rPr>
              <a:t>reated a couple charts with the help of the Chart.js library</a:t>
            </a:r>
            <a:endParaRPr b="1" sz="1800">
              <a:solidFill>
                <a:srgbClr val="F2F2F2"/>
              </a:solidFill>
              <a:latin typeface="Calibri"/>
              <a:ea typeface="Calibri"/>
              <a:cs typeface="Calibri"/>
              <a:sym typeface="Calibri"/>
            </a:endParaRPr>
          </a:p>
        </p:txBody>
      </p:sp>
      <p:sp>
        <p:nvSpPr>
          <p:cNvPr id="308" name="Google Shape;308;p43"/>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Uploaded the charts on various pages via site </a:t>
            </a:r>
            <a:r>
              <a:rPr b="1" lang="en" sz="1800">
                <a:solidFill>
                  <a:srgbClr val="F2F2F2"/>
                </a:solidFill>
                <a:latin typeface="Calibri"/>
                <a:ea typeface="Calibri"/>
                <a:cs typeface="Calibri"/>
                <a:sym typeface="Calibri"/>
              </a:rPr>
              <a:t>at </a:t>
            </a:r>
            <a:r>
              <a:rPr b="1" lang="en" sz="1100">
                <a:solidFill>
                  <a:srgbClr val="F2F2F2"/>
                </a:solidFill>
                <a:latin typeface="Calibri"/>
                <a:ea typeface="Calibri"/>
                <a:cs typeface="Calibri"/>
                <a:sym typeface="Calibri"/>
              </a:rPr>
              <a:t>https://bdat1004-gp.ue.r.appspot.com</a:t>
            </a:r>
            <a:endParaRPr b="1" sz="1100">
              <a:solidFill>
                <a:srgbClr val="F2F2F2"/>
              </a:solidFill>
              <a:latin typeface="Calibri"/>
              <a:ea typeface="Calibri"/>
              <a:cs typeface="Calibri"/>
              <a:sym typeface="Calibri"/>
            </a:endParaRPr>
          </a:p>
        </p:txBody>
      </p:sp>
      <p:sp>
        <p:nvSpPr>
          <p:cNvPr id="309" name="Google Shape;309;p4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10" name="Google Shape;310;p43"/>
          <p:cNvPicPr preferRelativeResize="0"/>
          <p:nvPr/>
        </p:nvPicPr>
        <p:blipFill>
          <a:blip r:embed="rId3">
            <a:alphaModFix/>
          </a:blip>
          <a:stretch>
            <a:fillRect/>
          </a:stretch>
        </p:blipFill>
        <p:spPr>
          <a:xfrm>
            <a:off x="4101623" y="391675"/>
            <a:ext cx="1725500" cy="1194925"/>
          </a:xfrm>
          <a:prstGeom prst="rect">
            <a:avLst/>
          </a:prstGeom>
          <a:noFill/>
          <a:ln>
            <a:noFill/>
          </a:ln>
        </p:spPr>
      </p:pic>
      <p:pic>
        <p:nvPicPr>
          <p:cNvPr id="311" name="Google Shape;311;p43"/>
          <p:cNvPicPr preferRelativeResize="0"/>
          <p:nvPr/>
        </p:nvPicPr>
        <p:blipFill>
          <a:blip r:embed="rId4">
            <a:alphaModFix/>
          </a:blip>
          <a:stretch>
            <a:fillRect/>
          </a:stretch>
        </p:blipFill>
        <p:spPr>
          <a:xfrm flipH="1">
            <a:off x="6367324" y="1683350"/>
            <a:ext cx="2691794" cy="2244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15" name="Shape 315"/>
        <p:cNvGrpSpPr/>
        <p:nvPr/>
      </p:nvGrpSpPr>
      <p:grpSpPr>
        <a:xfrm>
          <a:off x="0" y="0"/>
          <a:ext cx="0" cy="0"/>
          <a:chOff x="0" y="0"/>
          <a:chExt cx="0" cy="0"/>
        </a:xfrm>
      </p:grpSpPr>
      <p:sp>
        <p:nvSpPr>
          <p:cNvPr id="316" name="Google Shape;316;p44"/>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a:t>
            </a:r>
            <a:r>
              <a:rPr b="1" lang="en" sz="1800">
                <a:solidFill>
                  <a:srgbClr val="3B484A"/>
                </a:solidFill>
                <a:latin typeface="Calibri"/>
                <a:ea typeface="Calibri"/>
                <a:cs typeface="Calibri"/>
                <a:sym typeface="Calibri"/>
              </a:rPr>
              <a:t> (Line chart - screenshot)</a:t>
            </a:r>
            <a:endParaRPr b="1" sz="1800">
              <a:solidFill>
                <a:srgbClr val="3B484A"/>
              </a:solidFill>
              <a:latin typeface="Calibri"/>
              <a:ea typeface="Calibri"/>
              <a:cs typeface="Calibri"/>
              <a:sym typeface="Calibri"/>
            </a:endParaRPr>
          </a:p>
        </p:txBody>
      </p:sp>
      <p:sp>
        <p:nvSpPr>
          <p:cNvPr id="317" name="Google Shape;317;p44"/>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18" name="Google Shape;318;p44"/>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19" name="Google Shape;319;p44"/>
          <p:cNvPicPr preferRelativeResize="0"/>
          <p:nvPr/>
        </p:nvPicPr>
        <p:blipFill>
          <a:blip r:embed="rId3">
            <a:alphaModFix/>
          </a:blip>
          <a:stretch>
            <a:fillRect/>
          </a:stretch>
        </p:blipFill>
        <p:spPr>
          <a:xfrm>
            <a:off x="1193400" y="1180959"/>
            <a:ext cx="6757225" cy="336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9F36"/>
        </a:solidFill>
      </p:bgPr>
    </p:bg>
    <p:spTree>
      <p:nvGrpSpPr>
        <p:cNvPr id="323" name="Shape 323"/>
        <p:cNvGrpSpPr/>
        <p:nvPr/>
      </p:nvGrpSpPr>
      <p:grpSpPr>
        <a:xfrm>
          <a:off x="0" y="0"/>
          <a:ext cx="0" cy="0"/>
          <a:chOff x="0" y="0"/>
          <a:chExt cx="0" cy="0"/>
        </a:xfrm>
      </p:grpSpPr>
      <p:sp>
        <p:nvSpPr>
          <p:cNvPr id="324" name="Google Shape;324;p45"/>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3B484A"/>
                </a:solidFill>
                <a:latin typeface="Calibri"/>
                <a:ea typeface="Calibri"/>
                <a:cs typeface="Calibri"/>
                <a:sym typeface="Calibri"/>
              </a:rPr>
              <a:t>Chart.js (Bar chart - screenshot)</a:t>
            </a:r>
            <a:endParaRPr b="1" sz="1800">
              <a:solidFill>
                <a:srgbClr val="3B484A"/>
              </a:solidFill>
              <a:latin typeface="Calibri"/>
              <a:ea typeface="Calibri"/>
              <a:cs typeface="Calibri"/>
              <a:sym typeface="Calibri"/>
            </a:endParaRPr>
          </a:p>
        </p:txBody>
      </p:sp>
      <p:sp>
        <p:nvSpPr>
          <p:cNvPr id="325" name="Google Shape;325;p45"/>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26" name="Google Shape;326;p45"/>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27" name="Google Shape;327;p45"/>
          <p:cNvPicPr preferRelativeResize="0"/>
          <p:nvPr/>
        </p:nvPicPr>
        <p:blipFill>
          <a:blip r:embed="rId3">
            <a:alphaModFix/>
          </a:blip>
          <a:stretch>
            <a:fillRect/>
          </a:stretch>
        </p:blipFill>
        <p:spPr>
          <a:xfrm>
            <a:off x="1193400" y="1180950"/>
            <a:ext cx="6757225" cy="3364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31" name="Shape 331"/>
        <p:cNvGrpSpPr/>
        <p:nvPr/>
      </p:nvGrpSpPr>
      <p:grpSpPr>
        <a:xfrm>
          <a:off x="0" y="0"/>
          <a:ext cx="0" cy="0"/>
          <a:chOff x="0" y="0"/>
          <a:chExt cx="0" cy="0"/>
        </a:xfrm>
      </p:grpSpPr>
      <p:sp>
        <p:nvSpPr>
          <p:cNvPr id="332" name="Google Shape;332;p46"/>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Bonus Questions</a:t>
            </a:r>
            <a:endParaRPr b="1" sz="1800">
              <a:solidFill>
                <a:srgbClr val="FF6647"/>
              </a:solidFill>
              <a:latin typeface="Calibri"/>
              <a:ea typeface="Calibri"/>
              <a:cs typeface="Calibri"/>
              <a:sym typeface="Calibri"/>
            </a:endParaRPr>
          </a:p>
        </p:txBody>
      </p:sp>
      <p:sp>
        <p:nvSpPr>
          <p:cNvPr id="333" name="Google Shape;333;p46"/>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MongoDB Realm:</a:t>
            </a:r>
            <a:endParaRPr>
              <a:solidFill>
                <a:srgbClr val="F2F2F2"/>
              </a:solidFill>
              <a:latin typeface="Calibri"/>
              <a:ea typeface="Calibri"/>
              <a:cs typeface="Calibri"/>
              <a:sym typeface="Calibri"/>
            </a:endParaRPr>
          </a:p>
        </p:txBody>
      </p:sp>
      <p:sp>
        <p:nvSpPr>
          <p:cNvPr id="334" name="Google Shape;334;p46"/>
          <p:cNvSpPr/>
          <p:nvPr/>
        </p:nvSpPr>
        <p:spPr>
          <a:xfrm>
            <a:off x="810975" y="1683350"/>
            <a:ext cx="2629500" cy="2244900"/>
          </a:xfrm>
          <a:prstGeom prst="wedgeRectCallout">
            <a:avLst>
              <a:gd fmla="val -20833" name="adj1"/>
              <a:gd fmla="val 62500" name="adj2"/>
            </a:avLst>
          </a:prstGeom>
          <a:solidFill>
            <a:srgbClr val="7C5346"/>
          </a:solidFill>
          <a:ln cap="flat" cmpd="sng" w="9525">
            <a:solidFill>
              <a:srgbClr val="FF66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6"/>
          <p:cNvSpPr/>
          <p:nvPr/>
        </p:nvSpPr>
        <p:spPr>
          <a:xfrm>
            <a:off x="3649632" y="1683350"/>
            <a:ext cx="2629500" cy="2244900"/>
          </a:xfrm>
          <a:prstGeom prst="wedgeRectCallout">
            <a:avLst>
              <a:gd fmla="val -20833" name="adj1"/>
              <a:gd fmla="val 62500" name="adj2"/>
            </a:avLst>
          </a:prstGeom>
          <a:solidFill>
            <a:srgbClr val="7C5346"/>
          </a:solidFill>
          <a:ln cap="flat" cmpd="sng" w="9525">
            <a:solidFill>
              <a:srgbClr val="FF66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6"/>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MongoDB Realm, connected our API to our DB and extracted the data</a:t>
            </a:r>
            <a:endParaRPr b="1" sz="1800">
              <a:solidFill>
                <a:srgbClr val="F2F2F2"/>
              </a:solidFill>
              <a:latin typeface="Calibri"/>
              <a:ea typeface="Calibri"/>
              <a:cs typeface="Calibri"/>
              <a:sym typeface="Calibri"/>
            </a:endParaRPr>
          </a:p>
        </p:txBody>
      </p:sp>
      <p:sp>
        <p:nvSpPr>
          <p:cNvPr id="337" name="Google Shape;337;p46"/>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Clr>
                <a:schemeClr val="dk1"/>
              </a:buClr>
              <a:buSzPts val="1100"/>
              <a:buFont typeface="Arial"/>
              <a:buNone/>
            </a:pPr>
            <a:r>
              <a:rPr b="1" lang="en" sz="1800">
                <a:solidFill>
                  <a:schemeClr val="lt1"/>
                </a:solidFill>
                <a:latin typeface="Calibri"/>
                <a:ea typeface="Calibri"/>
                <a:cs typeface="Calibri"/>
                <a:sym typeface="Calibri"/>
              </a:rPr>
              <a:t>Used Postman with a POST HTTP request with a secret key parameter to answer the questions</a:t>
            </a:r>
            <a:endParaRPr b="1" sz="1100">
              <a:solidFill>
                <a:srgbClr val="F2F2F2"/>
              </a:solidFill>
              <a:latin typeface="Calibri"/>
              <a:ea typeface="Calibri"/>
              <a:cs typeface="Calibri"/>
              <a:sym typeface="Calibri"/>
            </a:endParaRPr>
          </a:p>
        </p:txBody>
      </p:sp>
      <p:sp>
        <p:nvSpPr>
          <p:cNvPr id="338" name="Google Shape;338;p4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39" name="Google Shape;339;p46"/>
          <p:cNvPicPr preferRelativeResize="0"/>
          <p:nvPr/>
        </p:nvPicPr>
        <p:blipFill>
          <a:blip r:embed="rId3">
            <a:alphaModFix/>
          </a:blip>
          <a:stretch>
            <a:fillRect/>
          </a:stretch>
        </p:blipFill>
        <p:spPr>
          <a:xfrm>
            <a:off x="6488275" y="1586325"/>
            <a:ext cx="2438950" cy="2438950"/>
          </a:xfrm>
          <a:prstGeom prst="rect">
            <a:avLst/>
          </a:prstGeom>
          <a:noFill/>
          <a:ln>
            <a:noFill/>
          </a:ln>
        </p:spPr>
      </p:pic>
      <p:pic>
        <p:nvPicPr>
          <p:cNvPr id="340" name="Google Shape;340;p46"/>
          <p:cNvPicPr preferRelativeResize="0"/>
          <p:nvPr/>
        </p:nvPicPr>
        <p:blipFill>
          <a:blip r:embed="rId4">
            <a:alphaModFix/>
          </a:blip>
          <a:stretch>
            <a:fillRect/>
          </a:stretch>
        </p:blipFill>
        <p:spPr>
          <a:xfrm>
            <a:off x="4246713" y="184025"/>
            <a:ext cx="1439825" cy="143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44" name="Shape 344"/>
        <p:cNvGrpSpPr/>
        <p:nvPr/>
      </p:nvGrpSpPr>
      <p:grpSpPr>
        <a:xfrm>
          <a:off x="0" y="0"/>
          <a:ext cx="0" cy="0"/>
          <a:chOff x="0" y="0"/>
          <a:chExt cx="0" cy="0"/>
        </a:xfrm>
      </p:grpSpPr>
      <p:sp>
        <p:nvSpPr>
          <p:cNvPr id="345" name="Google Shape;345;p47"/>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(app dashboard screenshot)</a:t>
            </a:r>
            <a:endParaRPr b="1" sz="1800">
              <a:solidFill>
                <a:srgbClr val="FF6647"/>
              </a:solidFill>
              <a:latin typeface="Calibri"/>
              <a:ea typeface="Calibri"/>
              <a:cs typeface="Calibri"/>
              <a:sym typeface="Calibri"/>
            </a:endParaRPr>
          </a:p>
        </p:txBody>
      </p:sp>
      <p:sp>
        <p:nvSpPr>
          <p:cNvPr id="346" name="Google Shape;346;p47"/>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47" name="Google Shape;347;p4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48" name="Google Shape;348;p47"/>
          <p:cNvPicPr preferRelativeResize="0"/>
          <p:nvPr/>
        </p:nvPicPr>
        <p:blipFill>
          <a:blip r:embed="rId3">
            <a:alphaModFix/>
          </a:blip>
          <a:stretch>
            <a:fillRect/>
          </a:stretch>
        </p:blipFill>
        <p:spPr>
          <a:xfrm>
            <a:off x="1085950" y="999350"/>
            <a:ext cx="6972092" cy="3674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52" name="Shape 352"/>
        <p:cNvGrpSpPr/>
        <p:nvPr/>
      </p:nvGrpSpPr>
      <p:grpSpPr>
        <a:xfrm>
          <a:off x="0" y="0"/>
          <a:ext cx="0" cy="0"/>
          <a:chOff x="0" y="0"/>
          <a:chExt cx="0" cy="0"/>
        </a:xfrm>
      </p:grpSpPr>
      <p:sp>
        <p:nvSpPr>
          <p:cNvPr id="353" name="Google Shape;353;p4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(api webhooks screenshot)</a:t>
            </a:r>
            <a:endParaRPr b="1" sz="1800">
              <a:solidFill>
                <a:srgbClr val="FF6647"/>
              </a:solidFill>
              <a:latin typeface="Calibri"/>
              <a:ea typeface="Calibri"/>
              <a:cs typeface="Calibri"/>
              <a:sym typeface="Calibri"/>
            </a:endParaRPr>
          </a:p>
        </p:txBody>
      </p:sp>
      <p:sp>
        <p:nvSpPr>
          <p:cNvPr id="354" name="Google Shape;354;p48"/>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355" name="Google Shape;355;p4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56" name="Google Shape;356;p48"/>
          <p:cNvPicPr preferRelativeResize="0"/>
          <p:nvPr/>
        </p:nvPicPr>
        <p:blipFill>
          <a:blip r:embed="rId3">
            <a:alphaModFix/>
          </a:blip>
          <a:stretch>
            <a:fillRect/>
          </a:stretch>
        </p:blipFill>
        <p:spPr>
          <a:xfrm>
            <a:off x="1085950" y="1082625"/>
            <a:ext cx="6972101" cy="35041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60" name="Shape 360"/>
        <p:cNvGrpSpPr/>
        <p:nvPr/>
      </p:nvGrpSpPr>
      <p:grpSpPr>
        <a:xfrm>
          <a:off x="0" y="0"/>
          <a:ext cx="0" cy="0"/>
          <a:chOff x="0" y="0"/>
          <a:chExt cx="0" cy="0"/>
        </a:xfrm>
      </p:grpSpPr>
      <p:sp>
        <p:nvSpPr>
          <p:cNvPr id="361" name="Google Shape;361;p49"/>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(code)</a:t>
            </a:r>
            <a:endParaRPr b="1" sz="1800">
              <a:solidFill>
                <a:srgbClr val="FF6647"/>
              </a:solidFill>
              <a:latin typeface="Calibri"/>
              <a:ea typeface="Calibri"/>
              <a:cs typeface="Calibri"/>
              <a:sym typeface="Calibri"/>
            </a:endParaRPr>
          </a:p>
        </p:txBody>
      </p:sp>
      <p:sp>
        <p:nvSpPr>
          <p:cNvPr id="362" name="Google Shape;362;p49"/>
          <p:cNvSpPr txBox="1"/>
          <p:nvPr/>
        </p:nvSpPr>
        <p:spPr>
          <a:xfrm>
            <a:off x="810975" y="1082625"/>
            <a:ext cx="7643100" cy="3278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FF6647"/>
              </a:buClr>
              <a:buSzPts val="1600"/>
              <a:buFont typeface="Calibri"/>
              <a:buAutoNum type="arabicPeriod"/>
            </a:pPr>
            <a:r>
              <a:rPr lang="en" sz="1600">
                <a:solidFill>
                  <a:srgbClr val="FF6647"/>
                </a:solidFill>
                <a:latin typeface="Calibri"/>
                <a:ea typeface="Calibri"/>
                <a:cs typeface="Calibri"/>
                <a:sym typeface="Calibri"/>
              </a:rPr>
              <a:t>Get all items</a:t>
            </a:r>
            <a:endParaRPr sz="1600">
              <a:solidFill>
                <a:srgbClr val="FF6647"/>
              </a:solidFill>
              <a:latin typeface="Calibri"/>
              <a:ea typeface="Calibri"/>
              <a:cs typeface="Calibri"/>
              <a:sym typeface="Calibri"/>
            </a:endParaRPr>
          </a:p>
          <a:p>
            <a:pPr indent="0" lvl="0" marL="457200" rtl="0" algn="l">
              <a:spcBef>
                <a:spcPts val="0"/>
              </a:spcBef>
              <a:spcAft>
                <a:spcPts val="0"/>
              </a:spcAft>
              <a:buNone/>
            </a:pPr>
            <a:r>
              <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sz="800">
                <a:solidFill>
                  <a:srgbClr val="FFFFFF"/>
                </a:solidFill>
                <a:highlight>
                  <a:srgbClr val="212121"/>
                </a:highlight>
              </a:rPr>
              <a:t>https://webhooks.mongodb-realm.com/api/client/v2.0/app/application-0-mhjet/service/api/incoming_webhook/get-all-items?secret=post1234gc</a:t>
            </a:r>
            <a:endParaRPr sz="800">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0" lvl="0" marL="0" rtl="0" algn="l">
              <a:spcBef>
                <a:spcPts val="0"/>
              </a:spcBef>
              <a:spcAft>
                <a:spcPts val="0"/>
              </a:spcAft>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330200" lvl="0" marL="457200" rtl="0" algn="l">
              <a:spcBef>
                <a:spcPts val="0"/>
              </a:spcBef>
              <a:spcAft>
                <a:spcPts val="0"/>
              </a:spcAft>
              <a:buClr>
                <a:srgbClr val="FF6647"/>
              </a:buClr>
              <a:buSzPts val="1600"/>
              <a:buFont typeface="Calibri"/>
              <a:buAutoNum type="arabicPeriod"/>
            </a:pPr>
            <a:r>
              <a:rPr lang="en" sz="1600">
                <a:solidFill>
                  <a:srgbClr val="FF6647"/>
                </a:solidFill>
                <a:latin typeface="Calibri"/>
                <a:ea typeface="Calibri"/>
                <a:cs typeface="Calibri"/>
                <a:sym typeface="Calibri"/>
              </a:rPr>
              <a:t>Get a range of items</a:t>
            </a:r>
            <a:endParaRPr sz="1600">
              <a:solidFill>
                <a:srgbClr val="FF6647"/>
              </a:solidFill>
              <a:latin typeface="Calibri"/>
              <a:ea typeface="Calibri"/>
              <a:cs typeface="Calibri"/>
              <a:sym typeface="Calibri"/>
            </a:endParaRPr>
          </a:p>
          <a:p>
            <a:pPr indent="0" lvl="0" marL="457200" rtl="0" algn="l">
              <a:spcBef>
                <a:spcPts val="0"/>
              </a:spcBef>
              <a:spcAft>
                <a:spcPts val="0"/>
              </a:spcAft>
              <a:buNone/>
            </a:pPr>
            <a:r>
              <a:t/>
            </a:r>
            <a:endParaRPr>
              <a:solidFill>
                <a:schemeClr val="lt1"/>
              </a:solidFill>
              <a:latin typeface="Calibri"/>
              <a:ea typeface="Calibri"/>
              <a:cs typeface="Calibri"/>
              <a:sym typeface="Calibri"/>
            </a:endParaRPr>
          </a:p>
          <a:p>
            <a:pPr indent="0" lvl="0" marL="457200" rtl="0" algn="l">
              <a:spcBef>
                <a:spcPts val="0"/>
              </a:spcBef>
              <a:spcAft>
                <a:spcPts val="0"/>
              </a:spcAft>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457200" lvl="0" marL="0" rtl="0" algn="l">
              <a:spcBef>
                <a:spcPts val="0"/>
              </a:spcBef>
              <a:spcAft>
                <a:spcPts val="0"/>
              </a:spcAft>
              <a:buNone/>
            </a:pPr>
            <a:r>
              <a:rPr lang="en" sz="800">
                <a:solidFill>
                  <a:srgbClr val="FFFFFF"/>
                </a:solidFill>
                <a:highlight>
                  <a:srgbClr val="212121"/>
                </a:highlight>
              </a:rPr>
              <a:t>https://webhooks.mongodb-realm.com/api/client/v2.0/app/application-0-mhjet/service/api/incoming_webhook/get-range-of-items?secret=post1234gc</a:t>
            </a:r>
            <a:endParaRPr sz="800">
              <a:solidFill>
                <a:srgbClr val="FFFFFF"/>
              </a:solidFill>
              <a:highlight>
                <a:srgbClr val="212121"/>
              </a:highlight>
            </a:endParaRPr>
          </a:p>
          <a:p>
            <a:pPr indent="0" lvl="0" marL="0" rtl="0" algn="l">
              <a:spcBef>
                <a:spcPts val="0"/>
              </a:spcBef>
              <a:spcAft>
                <a:spcPts val="0"/>
              </a:spcAft>
              <a:buNone/>
            </a:pPr>
            <a:r>
              <a:t/>
            </a:r>
            <a:endParaRPr sz="900">
              <a:solidFill>
                <a:srgbClr val="FFFFFF"/>
              </a:solidFill>
              <a:highlight>
                <a:srgbClr val="212121"/>
              </a:highlight>
            </a:endParaRPr>
          </a:p>
          <a:p>
            <a:pPr indent="0" lvl="0" marL="0" rtl="0" algn="l">
              <a:spcBef>
                <a:spcPts val="0"/>
              </a:spcBef>
              <a:spcAft>
                <a:spcPts val="0"/>
              </a:spcAft>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sz="1600">
              <a:solidFill>
                <a:schemeClr val="lt1"/>
              </a:solidFill>
              <a:latin typeface="Calibri"/>
              <a:ea typeface="Calibri"/>
              <a:cs typeface="Calibri"/>
              <a:sym typeface="Calibri"/>
            </a:endParaRPr>
          </a:p>
        </p:txBody>
      </p:sp>
      <p:sp>
        <p:nvSpPr>
          <p:cNvPr id="363" name="Google Shape;363;p4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64" name="Google Shape;364;p49"/>
          <p:cNvPicPr preferRelativeResize="0"/>
          <p:nvPr/>
        </p:nvPicPr>
        <p:blipFill>
          <a:blip r:embed="rId3">
            <a:alphaModFix/>
          </a:blip>
          <a:stretch>
            <a:fillRect/>
          </a:stretch>
        </p:blipFill>
        <p:spPr>
          <a:xfrm>
            <a:off x="1336600" y="4342725"/>
            <a:ext cx="5031046" cy="492975"/>
          </a:xfrm>
          <a:prstGeom prst="rect">
            <a:avLst/>
          </a:prstGeom>
          <a:noFill/>
          <a:ln>
            <a:noFill/>
          </a:ln>
        </p:spPr>
      </p:pic>
      <p:pic>
        <p:nvPicPr>
          <p:cNvPr id="365" name="Google Shape;365;p49"/>
          <p:cNvPicPr preferRelativeResize="0"/>
          <p:nvPr/>
        </p:nvPicPr>
        <p:blipFill>
          <a:blip r:embed="rId4">
            <a:alphaModFix/>
          </a:blip>
          <a:stretch>
            <a:fillRect/>
          </a:stretch>
        </p:blipFill>
        <p:spPr>
          <a:xfrm>
            <a:off x="1336600" y="2422700"/>
            <a:ext cx="5031050" cy="5111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302A"/>
        </a:solidFill>
      </p:bgPr>
    </p:bg>
    <p:spTree>
      <p:nvGrpSpPr>
        <p:cNvPr id="369" name="Shape 369"/>
        <p:cNvGrpSpPr/>
        <p:nvPr/>
      </p:nvGrpSpPr>
      <p:grpSpPr>
        <a:xfrm>
          <a:off x="0" y="0"/>
          <a:ext cx="0" cy="0"/>
          <a:chOff x="0" y="0"/>
          <a:chExt cx="0" cy="0"/>
        </a:xfrm>
      </p:grpSpPr>
      <p:sp>
        <p:nvSpPr>
          <p:cNvPr id="370" name="Google Shape;370;p50"/>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6647"/>
                </a:solidFill>
                <a:latin typeface="Calibri"/>
                <a:ea typeface="Calibri"/>
                <a:cs typeface="Calibri"/>
                <a:sym typeface="Calibri"/>
              </a:rPr>
              <a:t>MongoDB Realm (code) - cont</a:t>
            </a:r>
            <a:endParaRPr b="1" sz="1800">
              <a:solidFill>
                <a:srgbClr val="FF6647"/>
              </a:solidFill>
              <a:latin typeface="Calibri"/>
              <a:ea typeface="Calibri"/>
              <a:cs typeface="Calibri"/>
              <a:sym typeface="Calibri"/>
            </a:endParaRPr>
          </a:p>
        </p:txBody>
      </p:sp>
      <p:sp>
        <p:nvSpPr>
          <p:cNvPr id="371" name="Google Shape;371;p50"/>
          <p:cNvSpPr txBox="1"/>
          <p:nvPr/>
        </p:nvSpPr>
        <p:spPr>
          <a:xfrm>
            <a:off x="810975" y="1082625"/>
            <a:ext cx="7643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3.	</a:t>
            </a:r>
            <a:r>
              <a:rPr lang="en" sz="1600">
                <a:solidFill>
                  <a:srgbClr val="FF6647"/>
                </a:solidFill>
                <a:latin typeface="Calibri"/>
                <a:ea typeface="Calibri"/>
                <a:cs typeface="Calibri"/>
                <a:sym typeface="Calibri"/>
              </a:rPr>
              <a:t>Get item by ID</a:t>
            </a:r>
            <a:endParaRPr sz="1600">
              <a:solidFill>
                <a:srgbClr val="FF6647"/>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a:solidFill>
                <a:schemeClr val="lt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a:solidFill>
                  <a:schemeClr val="lt1"/>
                </a:solidFill>
                <a:latin typeface="Calibri"/>
                <a:ea typeface="Calibri"/>
                <a:cs typeface="Calibri"/>
                <a:sym typeface="Calibri"/>
              </a:rPr>
              <a:t>URL:</a:t>
            </a:r>
            <a:endParaRPr>
              <a:solidFill>
                <a:schemeClr val="lt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 sz="800">
                <a:solidFill>
                  <a:srgbClr val="FFFFFF"/>
                </a:solidFill>
                <a:highlight>
                  <a:srgbClr val="212121"/>
                </a:highlight>
              </a:rPr>
              <a:t>https://webhooks.mongodb-realm.com/api/client/v2.0/app/application-0-mhjet/service/api/incoming_webhook/get-item-by-id?secret=post1234gc</a:t>
            </a:r>
            <a:endParaRPr sz="700">
              <a:solidFill>
                <a:srgbClr val="FFFFFF"/>
              </a:solidFill>
              <a:highlight>
                <a:srgbClr val="212121"/>
              </a:highlight>
            </a:endParaRPr>
          </a:p>
          <a:p>
            <a:pPr indent="0" lvl="0" marL="0" rtl="0" algn="l">
              <a:spcBef>
                <a:spcPts val="0"/>
              </a:spcBef>
              <a:spcAft>
                <a:spcPts val="0"/>
              </a:spcAft>
              <a:buClr>
                <a:schemeClr val="dk1"/>
              </a:buClr>
              <a:buSzPts val="1100"/>
              <a:buFont typeface="Arial"/>
              <a:buNone/>
            </a:pPr>
            <a:r>
              <a:t/>
            </a:r>
            <a:endParaRPr sz="900">
              <a:solidFill>
                <a:srgbClr val="FFFFFF"/>
              </a:solidFill>
              <a:highlight>
                <a:srgbClr val="212121"/>
              </a:highlight>
            </a:endParaRPr>
          </a:p>
          <a:p>
            <a:pPr indent="0" lvl="0" marL="0" rtl="0" algn="l">
              <a:spcBef>
                <a:spcPts val="0"/>
              </a:spcBef>
              <a:spcAft>
                <a:spcPts val="0"/>
              </a:spcAft>
              <a:buClr>
                <a:schemeClr val="dk1"/>
              </a:buClr>
              <a:buSzPts val="1100"/>
              <a:buFont typeface="Arial"/>
              <a:buNone/>
            </a:pPr>
            <a:r>
              <a:rPr lang="en" sz="900">
                <a:solidFill>
                  <a:srgbClr val="FFFFFF"/>
                </a:solidFill>
                <a:highlight>
                  <a:srgbClr val="212121"/>
                </a:highlight>
              </a:rPr>
              <a:t>	</a:t>
            </a:r>
            <a:r>
              <a:rPr lang="en">
                <a:solidFill>
                  <a:schemeClr val="lt1"/>
                </a:solidFill>
                <a:latin typeface="Calibri"/>
                <a:ea typeface="Calibri"/>
                <a:cs typeface="Calibri"/>
                <a:sym typeface="Calibri"/>
              </a:rPr>
              <a:t>Code:</a:t>
            </a:r>
            <a:endParaRPr>
              <a:solidFill>
                <a:schemeClr val="lt1"/>
              </a:solidFill>
              <a:latin typeface="Calibri"/>
              <a:ea typeface="Calibri"/>
              <a:cs typeface="Calibri"/>
              <a:sym typeface="Calibri"/>
            </a:endParaRPr>
          </a:p>
        </p:txBody>
      </p:sp>
      <p:sp>
        <p:nvSpPr>
          <p:cNvPr id="372" name="Google Shape;372;p5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73" name="Google Shape;373;p50"/>
          <p:cNvPicPr preferRelativeResize="0"/>
          <p:nvPr/>
        </p:nvPicPr>
        <p:blipFill>
          <a:blip r:embed="rId3">
            <a:alphaModFix/>
          </a:blip>
          <a:stretch>
            <a:fillRect/>
          </a:stretch>
        </p:blipFill>
        <p:spPr>
          <a:xfrm>
            <a:off x="1336600" y="2415225"/>
            <a:ext cx="5031050" cy="5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C37"/>
        </a:solidFill>
      </p:bgPr>
    </p:bg>
    <p:spTree>
      <p:nvGrpSpPr>
        <p:cNvPr id="377" name="Shape 377"/>
        <p:cNvGrpSpPr/>
        <p:nvPr/>
      </p:nvGrpSpPr>
      <p:grpSpPr>
        <a:xfrm>
          <a:off x="0" y="0"/>
          <a:ext cx="0" cy="0"/>
          <a:chOff x="0" y="0"/>
          <a:chExt cx="0" cy="0"/>
        </a:xfrm>
      </p:grpSpPr>
      <p:sp>
        <p:nvSpPr>
          <p:cNvPr id="378" name="Google Shape;378;p51"/>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FFFFFF"/>
                </a:solidFill>
                <a:latin typeface="Calibri"/>
                <a:ea typeface="Calibri"/>
                <a:cs typeface="Calibri"/>
                <a:sym typeface="Calibri"/>
              </a:rPr>
              <a:t>MongoDB Realm (postman POST request)</a:t>
            </a:r>
            <a:endParaRPr b="1" sz="1800">
              <a:solidFill>
                <a:srgbClr val="FFFFFF"/>
              </a:solidFill>
              <a:latin typeface="Calibri"/>
              <a:ea typeface="Calibri"/>
              <a:cs typeface="Calibri"/>
              <a:sym typeface="Calibri"/>
            </a:endParaRPr>
          </a:p>
        </p:txBody>
      </p:sp>
      <p:sp>
        <p:nvSpPr>
          <p:cNvPr id="379" name="Google Shape;379;p5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380" name="Google Shape;380;p51"/>
          <p:cNvPicPr preferRelativeResize="0"/>
          <p:nvPr/>
        </p:nvPicPr>
        <p:blipFill>
          <a:blip r:embed="rId3">
            <a:alphaModFix/>
          </a:blip>
          <a:stretch>
            <a:fillRect/>
          </a:stretch>
        </p:blipFill>
        <p:spPr>
          <a:xfrm>
            <a:off x="4831975" y="0"/>
            <a:ext cx="1267450" cy="1267450"/>
          </a:xfrm>
          <a:prstGeom prst="rect">
            <a:avLst/>
          </a:prstGeom>
          <a:noFill/>
          <a:ln>
            <a:noFill/>
          </a:ln>
        </p:spPr>
      </p:pic>
      <p:pic>
        <p:nvPicPr>
          <p:cNvPr id="381" name="Google Shape;381;p51"/>
          <p:cNvPicPr preferRelativeResize="0"/>
          <p:nvPr/>
        </p:nvPicPr>
        <p:blipFill>
          <a:blip r:embed="rId4">
            <a:alphaModFix/>
          </a:blip>
          <a:stretch>
            <a:fillRect/>
          </a:stretch>
        </p:blipFill>
        <p:spPr>
          <a:xfrm>
            <a:off x="2007763" y="1064975"/>
            <a:ext cx="5128475" cy="369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2"/>
          <p:cNvSpPr/>
          <p:nvPr/>
        </p:nvSpPr>
        <p:spPr>
          <a:xfrm>
            <a:off x="2123050" y="1910675"/>
            <a:ext cx="4876500" cy="1127100"/>
          </a:xfrm>
          <a:prstGeom prst="rect">
            <a:avLst/>
          </a:prstGeom>
          <a:solidFill>
            <a:srgbClr val="FAC0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txBox="1"/>
          <p:nvPr/>
        </p:nvSpPr>
        <p:spPr>
          <a:xfrm>
            <a:off x="810975" y="1082625"/>
            <a:ext cx="7643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With more time, we can have a better business question.</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Current data set is rather small, more analysis can be done with a bigger data set.</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Better charts with more colours and variety.</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rgbClr val="CC0000"/>
                </a:solidFill>
                <a:latin typeface="Calibri"/>
                <a:ea typeface="Calibri"/>
                <a:cs typeface="Calibri"/>
                <a:sym typeface="Calibri"/>
              </a:rPr>
              <a:t>• Install pandas onto Google Cloud Platform.</a:t>
            </a:r>
            <a:endParaRPr sz="16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600">
              <a:solidFill>
                <a:srgbClr val="CC0000"/>
              </a:solidFill>
              <a:latin typeface="Calibri"/>
              <a:ea typeface="Calibri"/>
              <a:cs typeface="Calibri"/>
              <a:sym typeface="Calibri"/>
            </a:endParaRPr>
          </a:p>
        </p:txBody>
      </p:sp>
      <p:sp>
        <p:nvSpPr>
          <p:cNvPr id="388" name="Google Shape;388;p52"/>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DF3533"/>
                </a:solidFill>
                <a:latin typeface="Calibri"/>
                <a:ea typeface="Calibri"/>
                <a:cs typeface="Calibri"/>
                <a:sym typeface="Calibri"/>
              </a:rPr>
              <a:t>Fit Gap Analysis</a:t>
            </a:r>
            <a:endParaRPr b="1" sz="1800">
              <a:solidFill>
                <a:srgbClr val="DF3533"/>
              </a:solidFill>
              <a:latin typeface="Calibri"/>
              <a:ea typeface="Calibri"/>
              <a:cs typeface="Calibri"/>
              <a:sym typeface="Calibri"/>
            </a:endParaRPr>
          </a:p>
        </p:txBody>
      </p:sp>
      <p:sp>
        <p:nvSpPr>
          <p:cNvPr id="389" name="Google Shape;389;p5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0CA8"/>
        </a:solidFill>
      </p:bgPr>
    </p:bg>
    <p:spTree>
      <p:nvGrpSpPr>
        <p:cNvPr id="114" name="Shape 114"/>
        <p:cNvGrpSpPr/>
        <p:nvPr/>
      </p:nvGrpSpPr>
      <p:grpSpPr>
        <a:xfrm>
          <a:off x="0" y="0"/>
          <a:ext cx="0" cy="0"/>
          <a:chOff x="0" y="0"/>
          <a:chExt cx="0" cy="0"/>
        </a:xfrm>
      </p:grpSpPr>
      <p:sp>
        <p:nvSpPr>
          <p:cNvPr id="115" name="Google Shape;115;p26"/>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Team Members</a:t>
            </a:r>
            <a:endParaRPr b="1" sz="1800">
              <a:solidFill>
                <a:srgbClr val="EFCC6C"/>
              </a:solidFill>
              <a:latin typeface="Calibri"/>
              <a:ea typeface="Calibri"/>
              <a:cs typeface="Calibri"/>
              <a:sym typeface="Calibri"/>
            </a:endParaRPr>
          </a:p>
        </p:txBody>
      </p:sp>
      <p:sp>
        <p:nvSpPr>
          <p:cNvPr id="116" name="Google Shape;116;p26"/>
          <p:cNvSpPr txBox="1"/>
          <p:nvPr/>
        </p:nvSpPr>
        <p:spPr>
          <a:xfrm>
            <a:off x="810975" y="1082625"/>
            <a:ext cx="20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F2F2F2"/>
                </a:solidFill>
                <a:latin typeface="Calibri"/>
                <a:ea typeface="Calibri"/>
                <a:cs typeface="Calibri"/>
                <a:sym typeface="Calibri"/>
              </a:rPr>
              <a:t>Our team members:</a:t>
            </a:r>
            <a:endParaRPr sz="1800">
              <a:solidFill>
                <a:srgbClr val="F2F2F2"/>
              </a:solidFill>
              <a:latin typeface="Calibri"/>
              <a:ea typeface="Calibri"/>
              <a:cs typeface="Calibri"/>
              <a:sym typeface="Calibri"/>
            </a:endParaRPr>
          </a:p>
        </p:txBody>
      </p:sp>
      <p:sp>
        <p:nvSpPr>
          <p:cNvPr id="117" name="Google Shape;117;p26"/>
          <p:cNvSpPr/>
          <p:nvPr/>
        </p:nvSpPr>
        <p:spPr>
          <a:xfrm>
            <a:off x="7118725" y="157265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6"/>
          <p:cNvSpPr txBox="1"/>
          <p:nvPr/>
        </p:nvSpPr>
        <p:spPr>
          <a:xfrm>
            <a:off x="3320450" y="1530500"/>
            <a:ext cx="34935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Daryoush Shabahang - Developer / Project Manager</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completed my bachelor’s in Communications with a minor in Digital Media, as well as worked at several unique companies and industries throughout the years, including ecommerce and telecommunications.</a:t>
            </a:r>
            <a:endParaRPr sz="1100">
              <a:solidFill>
                <a:srgbClr val="F2F2F2"/>
              </a:solidFill>
              <a:latin typeface="Calibri"/>
              <a:ea typeface="Calibri"/>
              <a:cs typeface="Calibri"/>
              <a:sym typeface="Calibri"/>
            </a:endParaRPr>
          </a:p>
        </p:txBody>
      </p:sp>
      <p:sp>
        <p:nvSpPr>
          <p:cNvPr id="119" name="Google Shape;119;p26"/>
          <p:cNvSpPr txBox="1"/>
          <p:nvPr/>
        </p:nvSpPr>
        <p:spPr>
          <a:xfrm>
            <a:off x="2038700" y="2589713"/>
            <a:ext cx="3493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Dhruval Domadiya - Developer (charts)</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completed my bachelor's in computer engineering in 2020. I worked as an administrator at a private school for one year. I am more interested in management &amp; analytics and want to start my career in the field of sales and marketing as an assistant manager.</a:t>
            </a:r>
            <a:endParaRPr sz="1100">
              <a:solidFill>
                <a:srgbClr val="F2F2F2"/>
              </a:solidFill>
              <a:latin typeface="Calibri"/>
              <a:ea typeface="Calibri"/>
              <a:cs typeface="Calibri"/>
              <a:sym typeface="Calibri"/>
            </a:endParaRPr>
          </a:p>
        </p:txBody>
      </p:sp>
      <p:sp>
        <p:nvSpPr>
          <p:cNvPr id="120" name="Google Shape;120;p26"/>
          <p:cNvSpPr txBox="1"/>
          <p:nvPr/>
        </p:nvSpPr>
        <p:spPr>
          <a:xfrm>
            <a:off x="3320450" y="3733963"/>
            <a:ext cx="34935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100">
                <a:solidFill>
                  <a:srgbClr val="FABB52"/>
                </a:solidFill>
                <a:latin typeface="Calibri"/>
                <a:ea typeface="Calibri"/>
                <a:cs typeface="Calibri"/>
                <a:sym typeface="Calibri"/>
              </a:rPr>
              <a:t>Jay Gajjar - Developer (charts)</a:t>
            </a:r>
            <a:br>
              <a:rPr b="1" lang="en" sz="1100">
                <a:solidFill>
                  <a:srgbClr val="EFCC6C"/>
                </a:solidFill>
                <a:latin typeface="Calibri"/>
                <a:ea typeface="Calibri"/>
                <a:cs typeface="Calibri"/>
                <a:sym typeface="Calibri"/>
              </a:rPr>
            </a:br>
            <a:r>
              <a:rPr lang="en" sz="1100">
                <a:solidFill>
                  <a:srgbClr val="F2F2F2"/>
                </a:solidFill>
                <a:latin typeface="Calibri"/>
                <a:ea typeface="Calibri"/>
                <a:cs typeface="Calibri"/>
                <a:sym typeface="Calibri"/>
              </a:rPr>
              <a:t>I have graduated in Computer Engineering and worked in a data warehousing company called Saama Technology. I processed Genentech provided data for Healthcare Profession and Healthcare Organization submit it to the Centers for Medicare &amp; Medicaid Services (CMS).</a:t>
            </a:r>
            <a:endParaRPr sz="1100">
              <a:solidFill>
                <a:srgbClr val="F2F2F2"/>
              </a:solidFill>
              <a:latin typeface="Calibri"/>
              <a:ea typeface="Calibri"/>
              <a:cs typeface="Calibri"/>
              <a:sym typeface="Calibri"/>
            </a:endParaRPr>
          </a:p>
        </p:txBody>
      </p:sp>
      <p:sp>
        <p:nvSpPr>
          <p:cNvPr id="121" name="Google Shape;121;p26"/>
          <p:cNvSpPr/>
          <p:nvPr/>
        </p:nvSpPr>
        <p:spPr>
          <a:xfrm>
            <a:off x="7169875" y="162385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p:nvPr/>
        </p:nvSpPr>
        <p:spPr>
          <a:xfrm>
            <a:off x="810975" y="263185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p:nvPr/>
        </p:nvSpPr>
        <p:spPr>
          <a:xfrm>
            <a:off x="862125" y="268300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6"/>
          <p:cNvSpPr/>
          <p:nvPr/>
        </p:nvSpPr>
        <p:spPr>
          <a:xfrm>
            <a:off x="7118725" y="3776100"/>
            <a:ext cx="947100" cy="947100"/>
          </a:xfrm>
          <a:prstGeom prst="ellipse">
            <a:avLst/>
          </a:prstGeom>
          <a:solidFill>
            <a:schemeClr val="lt1"/>
          </a:solidFill>
          <a:ln cap="flat" cmpd="sng" w="19050">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6"/>
          <p:cNvSpPr/>
          <p:nvPr/>
        </p:nvSpPr>
        <p:spPr>
          <a:xfrm>
            <a:off x="7169875" y="3827250"/>
            <a:ext cx="844800" cy="844800"/>
          </a:xfrm>
          <a:prstGeom prst="ellipse">
            <a:avLst/>
          </a:prstGeom>
          <a:noFill/>
          <a:ln cap="flat" cmpd="sng" w="9525">
            <a:solidFill>
              <a:srgbClr val="F72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27" name="Google Shape;127;p26"/>
          <p:cNvPicPr preferRelativeResize="0"/>
          <p:nvPr/>
        </p:nvPicPr>
        <p:blipFill>
          <a:blip r:embed="rId3">
            <a:alphaModFix/>
          </a:blip>
          <a:stretch>
            <a:fillRect/>
          </a:stretch>
        </p:blipFill>
        <p:spPr>
          <a:xfrm>
            <a:off x="7169875" y="1623800"/>
            <a:ext cx="844800" cy="844800"/>
          </a:xfrm>
          <a:prstGeom prst="ellipse">
            <a:avLst/>
          </a:prstGeom>
          <a:noFill/>
          <a:ln>
            <a:noFill/>
          </a:ln>
        </p:spPr>
      </p:pic>
      <p:pic>
        <p:nvPicPr>
          <p:cNvPr id="128" name="Google Shape;128;p26"/>
          <p:cNvPicPr preferRelativeResize="0"/>
          <p:nvPr/>
        </p:nvPicPr>
        <p:blipFill>
          <a:blip r:embed="rId4">
            <a:alphaModFix/>
          </a:blip>
          <a:stretch>
            <a:fillRect/>
          </a:stretch>
        </p:blipFill>
        <p:spPr>
          <a:xfrm>
            <a:off x="7169875" y="3827250"/>
            <a:ext cx="844800" cy="844800"/>
          </a:xfrm>
          <a:prstGeom prst="ellipse">
            <a:avLst/>
          </a:prstGeom>
          <a:noFill/>
          <a:ln>
            <a:noFill/>
          </a:ln>
        </p:spPr>
      </p:pic>
      <p:pic>
        <p:nvPicPr>
          <p:cNvPr id="129" name="Google Shape;129;p26"/>
          <p:cNvPicPr preferRelativeResize="0"/>
          <p:nvPr/>
        </p:nvPicPr>
        <p:blipFill>
          <a:blip r:embed="rId5">
            <a:alphaModFix/>
          </a:blip>
          <a:stretch>
            <a:fillRect/>
          </a:stretch>
        </p:blipFill>
        <p:spPr>
          <a:xfrm>
            <a:off x="887775" y="2693663"/>
            <a:ext cx="793500" cy="844800"/>
          </a:xfrm>
          <a:prstGeom prst="ellipse">
            <a:avLst/>
          </a:prstGeom>
          <a:noFill/>
          <a:ln>
            <a:noFill/>
          </a:ln>
        </p:spPr>
      </p:pic>
      <p:pic>
        <p:nvPicPr>
          <p:cNvPr id="130" name="Google Shape;130;p26"/>
          <p:cNvPicPr preferRelativeResize="0"/>
          <p:nvPr/>
        </p:nvPicPr>
        <p:blipFill>
          <a:blip r:embed="rId6">
            <a:alphaModFix/>
          </a:blip>
          <a:stretch>
            <a:fillRect/>
          </a:stretch>
        </p:blipFill>
        <p:spPr>
          <a:xfrm>
            <a:off x="4210125" y="391675"/>
            <a:ext cx="844800" cy="844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3"/>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7"/>
          <p:cNvSpPr txBox="1"/>
          <p:nvPr/>
        </p:nvSpPr>
        <p:spPr>
          <a:xfrm>
            <a:off x="577325" y="391675"/>
            <a:ext cx="2949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2300"/>
              <a:buFont typeface="Calibri"/>
              <a:buNone/>
            </a:pPr>
            <a:r>
              <a:rPr b="1" lang="en" sz="1800">
                <a:solidFill>
                  <a:srgbClr val="EFCC6C"/>
                </a:solidFill>
                <a:latin typeface="Calibri"/>
                <a:ea typeface="Calibri"/>
                <a:cs typeface="Calibri"/>
                <a:sym typeface="Calibri"/>
              </a:rPr>
              <a:t>Project Topic</a:t>
            </a:r>
            <a:endParaRPr b="1" sz="1800">
              <a:solidFill>
                <a:srgbClr val="EFCC6C"/>
              </a:solidFill>
              <a:latin typeface="Calibri"/>
              <a:ea typeface="Calibri"/>
              <a:cs typeface="Calibri"/>
              <a:sym typeface="Calibri"/>
            </a:endParaRPr>
          </a:p>
        </p:txBody>
      </p:sp>
      <p:sp>
        <p:nvSpPr>
          <p:cNvPr id="136" name="Google Shape;136;p27"/>
          <p:cNvSpPr/>
          <p:nvPr/>
        </p:nvSpPr>
        <p:spPr>
          <a:xfrm>
            <a:off x="3463850" y="731800"/>
            <a:ext cx="2292300" cy="11571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p:nvPr/>
        </p:nvSpPr>
        <p:spPr>
          <a:xfrm>
            <a:off x="1448725" y="2103850"/>
            <a:ext cx="6280500" cy="222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4041375" y="4263275"/>
            <a:ext cx="900000" cy="45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p:nvPr/>
        </p:nvSpPr>
        <p:spPr>
          <a:xfrm>
            <a:off x="8125300" y="227000"/>
            <a:ext cx="900000" cy="454200"/>
          </a:xfrm>
          <a:prstGeom prst="rect">
            <a:avLst/>
          </a:prstGeom>
          <a:solidFill>
            <a:srgbClr val="8E49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txBox="1"/>
          <p:nvPr/>
        </p:nvSpPr>
        <p:spPr>
          <a:xfrm>
            <a:off x="810975" y="1082625"/>
            <a:ext cx="76431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rgbClr val="F2F2F2"/>
                </a:solidFill>
                <a:latin typeface="Calibri"/>
                <a:ea typeface="Calibri"/>
                <a:cs typeface="Calibri"/>
                <a:sym typeface="Calibri"/>
              </a:rPr>
              <a:t>A client has asked us to build a proof of concept "Web" application to demonstrate our abilities as a team/company.</a:t>
            </a:r>
            <a:endParaRPr sz="1600">
              <a:solidFill>
                <a:srgbClr val="F2F2F2"/>
              </a:solidFill>
              <a:latin typeface="Calibri"/>
              <a:ea typeface="Calibri"/>
              <a:cs typeface="Calibri"/>
              <a:sym typeface="Calibri"/>
            </a:endParaRPr>
          </a:p>
          <a:p>
            <a:pPr indent="0" lvl="0" marL="0" rtl="0" algn="just">
              <a:spcBef>
                <a:spcPts val="0"/>
              </a:spcBef>
              <a:spcAft>
                <a:spcPts val="0"/>
              </a:spcAft>
              <a:buNone/>
            </a:pPr>
            <a:r>
              <a:t/>
            </a:r>
            <a:endParaRPr sz="1600">
              <a:solidFill>
                <a:srgbClr val="F2F2F2"/>
              </a:solidFill>
              <a:latin typeface="Calibri"/>
              <a:ea typeface="Calibri"/>
              <a:cs typeface="Calibri"/>
              <a:sym typeface="Calibri"/>
            </a:endParaRPr>
          </a:p>
          <a:p>
            <a:pPr indent="0" lvl="0" marL="0" rtl="0" algn="just">
              <a:spcBef>
                <a:spcPts val="0"/>
              </a:spcBef>
              <a:spcAft>
                <a:spcPts val="0"/>
              </a:spcAft>
              <a:buNone/>
            </a:pPr>
            <a:r>
              <a:rPr lang="en" sz="1600">
                <a:solidFill>
                  <a:srgbClr val="F2F2F2"/>
                </a:solidFill>
                <a:latin typeface="Calibri"/>
                <a:ea typeface="Calibri"/>
                <a:cs typeface="Calibri"/>
                <a:sym typeface="Calibri"/>
              </a:rPr>
              <a:t>They are prepared to contract our team for several years however, they have many other bids to review. This presentation will show them why our team is right for the job.</a:t>
            </a:r>
            <a:endParaRPr sz="1600">
              <a:solidFill>
                <a:srgbClr val="F2F2F2"/>
              </a:solidFill>
              <a:latin typeface="Calibri"/>
              <a:ea typeface="Calibri"/>
              <a:cs typeface="Calibri"/>
              <a:sym typeface="Calibri"/>
            </a:endParaRPr>
          </a:p>
        </p:txBody>
      </p:sp>
      <p:sp>
        <p:nvSpPr>
          <p:cNvPr id="141" name="Google Shape;141;p27"/>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42" name="Google Shape;142;p27"/>
          <p:cNvPicPr preferRelativeResize="0"/>
          <p:nvPr/>
        </p:nvPicPr>
        <p:blipFill>
          <a:blip r:embed="rId4">
            <a:alphaModFix/>
          </a:blip>
          <a:stretch>
            <a:fillRect/>
          </a:stretch>
        </p:blipFill>
        <p:spPr>
          <a:xfrm>
            <a:off x="4031450" y="3088613"/>
            <a:ext cx="1157100" cy="1157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95EF"/>
        </a:solidFill>
      </p:bgPr>
    </p:bg>
    <p:spTree>
      <p:nvGrpSpPr>
        <p:cNvPr id="146" name="Shape 146"/>
        <p:cNvGrpSpPr/>
        <p:nvPr/>
      </p:nvGrpSpPr>
      <p:grpSpPr>
        <a:xfrm>
          <a:off x="0" y="0"/>
          <a:ext cx="0" cy="0"/>
          <a:chOff x="0" y="0"/>
          <a:chExt cx="0" cy="0"/>
        </a:xfrm>
      </p:grpSpPr>
      <p:sp>
        <p:nvSpPr>
          <p:cNvPr id="147" name="Google Shape;147;p28"/>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API Data Source</a:t>
            </a:r>
            <a:endParaRPr b="1" sz="1800">
              <a:solidFill>
                <a:srgbClr val="EFCC6C"/>
              </a:solidFill>
              <a:latin typeface="Calibri"/>
              <a:ea typeface="Calibri"/>
              <a:cs typeface="Calibri"/>
              <a:sym typeface="Calibri"/>
            </a:endParaRPr>
          </a:p>
        </p:txBody>
      </p:sp>
      <p:sp>
        <p:nvSpPr>
          <p:cNvPr id="148" name="Google Shape;148;p28"/>
          <p:cNvSpPr txBox="1"/>
          <p:nvPr/>
        </p:nvSpPr>
        <p:spPr>
          <a:xfrm>
            <a:off x="810975" y="1082625"/>
            <a:ext cx="76431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 sz="1600">
                <a:solidFill>
                  <a:schemeClr val="lt1"/>
                </a:solidFill>
                <a:latin typeface="Calibri"/>
                <a:ea typeface="Calibri"/>
                <a:cs typeface="Calibri"/>
                <a:sym typeface="Calibri"/>
              </a:rPr>
              <a:t>We have decided that our data source will be an API on exchange rates.</a:t>
            </a:r>
            <a:endParaRPr sz="16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n" sz="1600">
                <a:solidFill>
                  <a:schemeClr val="lt1"/>
                </a:solidFill>
                <a:latin typeface="Calibri"/>
                <a:ea typeface="Calibri"/>
                <a:cs typeface="Calibri"/>
                <a:sym typeface="Calibri"/>
              </a:rPr>
              <a:t>The data shows us the base rate which we formatted to display in CAD instead of EUR which is the default base rate. The other columns are the “date” i.e. 2018-08-14 and the various exchange “rates” with other currencies in the world i.e. 1 CAD = 2.93 AED.</a:t>
            </a:r>
            <a:endParaRPr sz="1600">
              <a:solidFill>
                <a:schemeClr val="lt1"/>
              </a:solidFill>
              <a:latin typeface="Calibri"/>
              <a:ea typeface="Calibri"/>
              <a:cs typeface="Calibri"/>
              <a:sym typeface="Calibri"/>
            </a:endParaRPr>
          </a:p>
        </p:txBody>
      </p:sp>
      <p:sp>
        <p:nvSpPr>
          <p:cNvPr id="149" name="Google Shape;149;p28"/>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50" name="Google Shape;150;p28"/>
          <p:cNvPicPr preferRelativeResize="0"/>
          <p:nvPr/>
        </p:nvPicPr>
        <p:blipFill>
          <a:blip r:embed="rId3">
            <a:alphaModFix/>
          </a:blip>
          <a:stretch>
            <a:fillRect/>
          </a:stretch>
        </p:blipFill>
        <p:spPr>
          <a:xfrm>
            <a:off x="2085487" y="2454400"/>
            <a:ext cx="1899650" cy="2445475"/>
          </a:xfrm>
          <a:prstGeom prst="rect">
            <a:avLst/>
          </a:prstGeom>
          <a:noFill/>
          <a:ln>
            <a:noFill/>
          </a:ln>
        </p:spPr>
      </p:pic>
      <p:sp>
        <p:nvSpPr>
          <p:cNvPr id="151" name="Google Shape;151;p28"/>
          <p:cNvSpPr txBox="1"/>
          <p:nvPr/>
        </p:nvSpPr>
        <p:spPr>
          <a:xfrm>
            <a:off x="4179563" y="24544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Columns:</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“_id”</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“motd”</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“success”</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“base”</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“date”</a:t>
            </a:r>
            <a:endParaRPr sz="1600">
              <a:solidFill>
                <a:schemeClr val="lt1"/>
              </a:solidFill>
              <a:latin typeface="Calibri"/>
              <a:ea typeface="Calibri"/>
              <a:cs typeface="Calibri"/>
              <a:sym typeface="Calibri"/>
            </a:endParaRPr>
          </a:p>
          <a:p>
            <a:pPr indent="-330200" lvl="0" marL="4572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“rates”</a:t>
            </a:r>
            <a:endParaRPr sz="16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A0CA3"/>
        </a:solidFill>
      </p:bgPr>
    </p:bg>
    <p:spTree>
      <p:nvGrpSpPr>
        <p:cNvPr id="155" name="Shape 155"/>
        <p:cNvGrpSpPr/>
        <p:nvPr/>
      </p:nvGrpSpPr>
      <p:grpSpPr>
        <a:xfrm>
          <a:off x="0" y="0"/>
          <a:ext cx="0" cy="0"/>
          <a:chOff x="0" y="0"/>
          <a:chExt cx="0" cy="0"/>
        </a:xfrm>
      </p:grpSpPr>
      <p:sp>
        <p:nvSpPr>
          <p:cNvPr id="156" name="Google Shape;156;p29"/>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Project Scope</a:t>
            </a:r>
            <a:endParaRPr b="1" sz="1800">
              <a:solidFill>
                <a:srgbClr val="EFCC6C"/>
              </a:solidFill>
              <a:latin typeface="Calibri"/>
              <a:ea typeface="Calibri"/>
              <a:cs typeface="Calibri"/>
              <a:sym typeface="Calibri"/>
            </a:endParaRPr>
          </a:p>
        </p:txBody>
      </p:sp>
      <p:graphicFrame>
        <p:nvGraphicFramePr>
          <p:cNvPr id="157" name="Google Shape;157;p29"/>
          <p:cNvGraphicFramePr/>
          <p:nvPr/>
        </p:nvGraphicFramePr>
        <p:xfrm>
          <a:off x="461725" y="2393975"/>
          <a:ext cx="3000000" cy="3000000"/>
        </p:xfrm>
        <a:graphic>
          <a:graphicData uri="http://schemas.openxmlformats.org/drawingml/2006/table">
            <a:tbl>
              <a:tblPr>
                <a:noFill/>
                <a:tableStyleId>{B220E3FC-A792-43D4-B70E-12DA78EBF479}</a:tableStyleId>
              </a:tblPr>
              <a:tblGrid>
                <a:gridCol w="1337925"/>
                <a:gridCol w="929375"/>
                <a:gridCol w="929375"/>
                <a:gridCol w="326500"/>
                <a:gridCol w="1062000"/>
                <a:gridCol w="1236525"/>
                <a:gridCol w="1213975"/>
                <a:gridCol w="1213975"/>
              </a:tblGrid>
              <a:tr h="392100">
                <a:tc gridSpan="4">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1st Step</a:t>
                      </a:r>
                      <a:endParaRPr b="1" sz="1600" u="none" cap="none" strike="noStrike">
                        <a:solidFill>
                          <a:srgbClr val="F2F2F2"/>
                        </a:solidFill>
                        <a:latin typeface="Lato"/>
                        <a:ea typeface="Lato"/>
                        <a:cs typeface="Lato"/>
                        <a:sym typeface="Lato"/>
                      </a:endParaRPr>
                    </a:p>
                  </a:txBody>
                  <a:tcPr marT="91425" marB="91425" marR="91425" marL="91425" anchor="ctr">
                    <a:lnL cap="flat" cmpd="sng" w="19050">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19050">
                      <a:solidFill>
                        <a:srgbClr val="F72585"/>
                      </a:solidFill>
                      <a:prstDash val="solid"/>
                      <a:round/>
                      <a:headEnd len="sm" w="sm" type="none"/>
                      <a:tailEnd len="sm" w="sm" type="none"/>
                    </a:lnT>
                    <a:lnB cap="flat" cmpd="sng" w="19050">
                      <a:solidFill>
                        <a:srgbClr val="F72585"/>
                      </a:solidFill>
                      <a:prstDash val="solid"/>
                      <a:round/>
                      <a:headEnd len="sm" w="sm" type="none"/>
                      <a:tailEnd len="sm" w="sm" type="none"/>
                    </a:lnB>
                    <a:solidFill>
                      <a:srgbClr val="4CC9F0"/>
                    </a:solidFill>
                  </a:tcPr>
                </a:tc>
                <a:tc hMerge="1"/>
                <a:tc hMerge="1"/>
                <a:tc hMerge="1"/>
                <a:tc>
                  <a:txBody>
                    <a:bodyPr/>
                    <a:lstStyle/>
                    <a:p>
                      <a:pPr indent="0" lvl="0" marL="0" marR="0" rtl="0" algn="ctr">
                        <a:lnSpc>
                          <a:spcPct val="100000"/>
                        </a:lnSpc>
                        <a:spcBef>
                          <a:spcPts val="0"/>
                        </a:spcBef>
                        <a:spcAft>
                          <a:spcPts val="0"/>
                        </a:spcAft>
                        <a:buNone/>
                      </a:pPr>
                      <a:r>
                        <a:rPr b="1" lang="en" sz="1600">
                          <a:solidFill>
                            <a:srgbClr val="F2F2F2"/>
                          </a:solidFill>
                          <a:latin typeface="Lato"/>
                          <a:ea typeface="Lato"/>
                          <a:cs typeface="Lato"/>
                          <a:sym typeface="Lato"/>
                        </a:rPr>
                        <a:t>2nd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4895E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3rd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4361EE"/>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a:solidFill>
                            <a:srgbClr val="F2F2F2"/>
                          </a:solidFill>
                          <a:latin typeface="Lato"/>
                          <a:ea typeface="Lato"/>
                          <a:cs typeface="Lato"/>
                          <a:sym typeface="Lato"/>
                        </a:rPr>
                        <a:t>4th Step</a:t>
                      </a:r>
                      <a:endParaRPr b="1" sz="1600" u="none" cap="none" strike="noStrike">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3F37C9"/>
                    </a:solidFill>
                  </a:tcPr>
                </a:tc>
                <a:tc>
                  <a:txBody>
                    <a:bodyPr/>
                    <a:lstStyle/>
                    <a:p>
                      <a:pPr indent="0" lvl="0" marL="0" rtl="0" algn="ctr">
                        <a:spcBef>
                          <a:spcPts val="0"/>
                        </a:spcBef>
                        <a:spcAft>
                          <a:spcPts val="0"/>
                        </a:spcAft>
                        <a:buClr>
                          <a:schemeClr val="dk1"/>
                        </a:buClr>
                        <a:buSzPts val="1800"/>
                        <a:buFont typeface="Arial"/>
                        <a:buNone/>
                      </a:pPr>
                      <a:r>
                        <a:rPr b="1" lang="en" sz="1600">
                          <a:solidFill>
                            <a:schemeClr val="lt1"/>
                          </a:solidFill>
                          <a:latin typeface="Lato"/>
                          <a:ea typeface="Lato"/>
                          <a:cs typeface="Lato"/>
                          <a:sym typeface="Lato"/>
                        </a:rPr>
                        <a:t>5</a:t>
                      </a:r>
                      <a:r>
                        <a:rPr b="1" lang="en" sz="1600">
                          <a:solidFill>
                            <a:schemeClr val="lt1"/>
                          </a:solidFill>
                          <a:latin typeface="Lato"/>
                          <a:ea typeface="Lato"/>
                          <a:cs typeface="Lato"/>
                          <a:sym typeface="Lato"/>
                        </a:rPr>
                        <a:t>th Step</a:t>
                      </a:r>
                      <a:endParaRPr b="1" sz="1600">
                        <a:solidFill>
                          <a:srgbClr val="F2F2F2"/>
                        </a:solidFill>
                        <a:latin typeface="Lato"/>
                        <a:ea typeface="Lato"/>
                        <a:cs typeface="Lato"/>
                        <a:sym typeface="Lato"/>
                      </a:endParaRPr>
                    </a:p>
                  </a:txBody>
                  <a:tcPr marT="91425" marB="91425" marR="91425" marL="91425" anchor="ctr">
                    <a:lnL cap="flat" cmpd="sng" w="9525">
                      <a:solidFill>
                        <a:srgbClr val="F72585"/>
                      </a:solidFill>
                      <a:prstDash val="solid"/>
                      <a:round/>
                      <a:headEnd len="sm" w="sm" type="none"/>
                      <a:tailEnd len="sm" w="sm" type="none"/>
                    </a:lnL>
                    <a:lnR cap="flat" cmpd="sng" w="9525">
                      <a:solidFill>
                        <a:srgbClr val="F72585"/>
                      </a:solidFill>
                      <a:prstDash val="solid"/>
                      <a:round/>
                      <a:headEnd len="sm" w="sm" type="none"/>
                      <a:tailEnd len="sm" w="sm" type="none"/>
                    </a:lnR>
                    <a:lnT cap="flat" cmpd="sng" w="9525">
                      <a:solidFill>
                        <a:srgbClr val="F72585"/>
                      </a:solidFill>
                      <a:prstDash val="solid"/>
                      <a:round/>
                      <a:headEnd len="sm" w="sm" type="none"/>
                      <a:tailEnd len="sm" w="sm" type="none"/>
                    </a:lnT>
                    <a:lnB cap="flat" cmpd="sng" w="9525">
                      <a:solidFill>
                        <a:srgbClr val="F72585"/>
                      </a:solidFill>
                      <a:prstDash val="solid"/>
                      <a:round/>
                      <a:headEnd len="sm" w="sm" type="none"/>
                      <a:tailEnd len="sm" w="sm" type="none"/>
                    </a:lnB>
                    <a:solidFill>
                      <a:srgbClr val="1155CC"/>
                    </a:solidFill>
                  </a:tcPr>
                </a:tc>
              </a:tr>
            </a:tbl>
          </a:graphicData>
        </a:graphic>
      </p:graphicFrame>
      <p:cxnSp>
        <p:nvCxnSpPr>
          <p:cNvPr id="158" name="Google Shape;158;p29"/>
          <p:cNvCxnSpPr/>
          <p:nvPr/>
        </p:nvCxnSpPr>
        <p:spPr>
          <a:xfrm rot="10800000">
            <a:off x="639675" y="1435575"/>
            <a:ext cx="0" cy="954600"/>
          </a:xfrm>
          <a:prstGeom prst="straightConnector1">
            <a:avLst/>
          </a:prstGeom>
          <a:noFill/>
          <a:ln cap="flat" cmpd="sng" w="9525">
            <a:solidFill>
              <a:srgbClr val="F72585"/>
            </a:solidFill>
            <a:prstDash val="solid"/>
            <a:round/>
            <a:headEnd len="sm" w="sm" type="none"/>
            <a:tailEnd len="med" w="med" type="oval"/>
          </a:ln>
        </p:spPr>
      </p:cxnSp>
      <p:sp>
        <p:nvSpPr>
          <p:cNvPr id="159" name="Google Shape;159;p29"/>
          <p:cNvSpPr txBox="1"/>
          <p:nvPr>
            <p:ph idx="4294967295" type="title"/>
          </p:nvPr>
        </p:nvSpPr>
        <p:spPr>
          <a:xfrm>
            <a:off x="715875" y="1155062"/>
            <a:ext cx="2315700" cy="39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800">
                <a:solidFill>
                  <a:srgbClr val="FABB52"/>
                </a:solidFill>
                <a:latin typeface="Calibri"/>
                <a:ea typeface="Calibri"/>
                <a:cs typeface="Calibri"/>
                <a:sym typeface="Calibri"/>
              </a:rPr>
              <a:t>API Data Source</a:t>
            </a:r>
            <a:endParaRPr b="1" sz="1800">
              <a:solidFill>
                <a:srgbClr val="FABB52"/>
              </a:solidFill>
              <a:latin typeface="Calibri"/>
              <a:ea typeface="Calibri"/>
              <a:cs typeface="Calibri"/>
              <a:sym typeface="Calibri"/>
            </a:endParaRPr>
          </a:p>
        </p:txBody>
      </p:sp>
      <p:sp>
        <p:nvSpPr>
          <p:cNvPr id="160" name="Google Shape;160;p29"/>
          <p:cNvSpPr txBox="1"/>
          <p:nvPr>
            <p:ph idx="4294967295" type="body"/>
          </p:nvPr>
        </p:nvSpPr>
        <p:spPr>
          <a:xfrm>
            <a:off x="715875" y="1480475"/>
            <a:ext cx="2358900" cy="78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rgbClr val="F2F2F2"/>
                </a:solidFill>
                <a:latin typeface="Calibri"/>
                <a:ea typeface="Calibri"/>
                <a:cs typeface="Calibri"/>
                <a:sym typeface="Calibri"/>
              </a:rPr>
              <a:t>We acquired our data from https://api.exchangerate.host/latest?base=CAD</a:t>
            </a:r>
            <a:endParaRPr sz="1400">
              <a:solidFill>
                <a:srgbClr val="F2F2F2"/>
              </a:solidFill>
              <a:latin typeface="Calibri"/>
              <a:ea typeface="Calibri"/>
              <a:cs typeface="Calibri"/>
              <a:sym typeface="Calibri"/>
            </a:endParaRPr>
          </a:p>
        </p:txBody>
      </p:sp>
      <p:sp>
        <p:nvSpPr>
          <p:cNvPr id="161" name="Google Shape;161;p29"/>
          <p:cNvSpPr txBox="1"/>
          <p:nvPr>
            <p:ph idx="4294967295" type="title"/>
          </p:nvPr>
        </p:nvSpPr>
        <p:spPr>
          <a:xfrm>
            <a:off x="3708434" y="3457371"/>
            <a:ext cx="2315700" cy="32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 sz="1800">
                <a:solidFill>
                  <a:srgbClr val="FABB52"/>
                </a:solidFill>
                <a:latin typeface="Calibri"/>
                <a:ea typeface="Calibri"/>
                <a:cs typeface="Calibri"/>
                <a:sym typeface="Calibri"/>
              </a:rPr>
              <a:t>Python &amp; MongoDB</a:t>
            </a:r>
            <a:endParaRPr b="1" sz="1800">
              <a:solidFill>
                <a:srgbClr val="FABB52"/>
              </a:solidFill>
              <a:latin typeface="Calibri"/>
              <a:ea typeface="Calibri"/>
              <a:cs typeface="Calibri"/>
              <a:sym typeface="Calibri"/>
            </a:endParaRPr>
          </a:p>
        </p:txBody>
      </p:sp>
      <p:sp>
        <p:nvSpPr>
          <p:cNvPr id="162" name="Google Shape;162;p29"/>
          <p:cNvSpPr txBox="1"/>
          <p:nvPr>
            <p:ph idx="4294967295" type="body"/>
          </p:nvPr>
        </p:nvSpPr>
        <p:spPr>
          <a:xfrm>
            <a:off x="3708425" y="3727700"/>
            <a:ext cx="2358900" cy="7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solidFill>
                  <a:srgbClr val="F2F2F2"/>
                </a:solidFill>
                <a:latin typeface="Calibri"/>
                <a:ea typeface="Calibri"/>
                <a:cs typeface="Calibri"/>
                <a:sym typeface="Calibri"/>
              </a:rPr>
              <a:t>We used Python code with the API and stored/loaded into MongoDB Atlas (cloud).</a:t>
            </a:r>
            <a:endParaRPr sz="1400">
              <a:solidFill>
                <a:srgbClr val="F2F2F2"/>
              </a:solidFill>
              <a:latin typeface="Calibri"/>
              <a:ea typeface="Calibri"/>
              <a:cs typeface="Calibri"/>
              <a:sym typeface="Calibri"/>
            </a:endParaRPr>
          </a:p>
        </p:txBody>
      </p:sp>
      <p:cxnSp>
        <p:nvCxnSpPr>
          <p:cNvPr id="163" name="Google Shape;163;p29"/>
          <p:cNvCxnSpPr/>
          <p:nvPr/>
        </p:nvCxnSpPr>
        <p:spPr>
          <a:xfrm flipH="1">
            <a:off x="6079095" y="2820673"/>
            <a:ext cx="7500" cy="519900"/>
          </a:xfrm>
          <a:prstGeom prst="straightConnector1">
            <a:avLst/>
          </a:prstGeom>
          <a:noFill/>
          <a:ln cap="flat" cmpd="sng" w="9525">
            <a:solidFill>
              <a:srgbClr val="F72585"/>
            </a:solidFill>
            <a:prstDash val="solid"/>
            <a:round/>
            <a:headEnd len="sm" w="sm" type="none"/>
            <a:tailEnd len="med" w="med" type="oval"/>
          </a:ln>
        </p:spPr>
      </p:cxnSp>
      <p:cxnSp>
        <p:nvCxnSpPr>
          <p:cNvPr id="164" name="Google Shape;164;p29"/>
          <p:cNvCxnSpPr/>
          <p:nvPr/>
        </p:nvCxnSpPr>
        <p:spPr>
          <a:xfrm rot="10800000">
            <a:off x="4201450" y="1435575"/>
            <a:ext cx="0" cy="954600"/>
          </a:xfrm>
          <a:prstGeom prst="straightConnector1">
            <a:avLst/>
          </a:prstGeom>
          <a:noFill/>
          <a:ln cap="flat" cmpd="sng" w="9525">
            <a:solidFill>
              <a:srgbClr val="F72585"/>
            </a:solidFill>
            <a:prstDash val="solid"/>
            <a:round/>
            <a:headEnd len="sm" w="sm" type="none"/>
            <a:tailEnd len="med" w="med" type="oval"/>
          </a:ln>
        </p:spPr>
      </p:cxnSp>
      <p:sp>
        <p:nvSpPr>
          <p:cNvPr id="165" name="Google Shape;165;p29"/>
          <p:cNvSpPr txBox="1"/>
          <p:nvPr>
            <p:ph idx="4294967295" type="title"/>
          </p:nvPr>
        </p:nvSpPr>
        <p:spPr>
          <a:xfrm>
            <a:off x="4277650" y="1231262"/>
            <a:ext cx="23157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3000"/>
              <a:buFont typeface="Arial"/>
              <a:buNone/>
            </a:pPr>
            <a:r>
              <a:rPr b="1" lang="en" sz="1800">
                <a:solidFill>
                  <a:srgbClr val="FABB52"/>
                </a:solidFill>
                <a:latin typeface="Calibri"/>
                <a:ea typeface="Calibri"/>
                <a:cs typeface="Calibri"/>
                <a:sym typeface="Calibri"/>
              </a:rPr>
              <a:t>Flask Website</a:t>
            </a:r>
            <a:endParaRPr b="1" sz="1800">
              <a:solidFill>
                <a:srgbClr val="FABB52"/>
              </a:solidFill>
              <a:latin typeface="Calibri"/>
              <a:ea typeface="Calibri"/>
              <a:cs typeface="Calibri"/>
              <a:sym typeface="Calibri"/>
            </a:endParaRPr>
          </a:p>
        </p:txBody>
      </p:sp>
      <p:sp>
        <p:nvSpPr>
          <p:cNvPr id="166" name="Google Shape;166;p29"/>
          <p:cNvSpPr txBox="1"/>
          <p:nvPr>
            <p:ph idx="4294967295" type="body"/>
          </p:nvPr>
        </p:nvSpPr>
        <p:spPr>
          <a:xfrm>
            <a:off x="4277650" y="1556675"/>
            <a:ext cx="2358900" cy="7824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Clr>
                <a:schemeClr val="dk2"/>
              </a:buClr>
              <a:buSzPts val="1800"/>
              <a:buFont typeface="Arial"/>
              <a:buNone/>
            </a:pPr>
            <a:r>
              <a:rPr lang="en">
                <a:solidFill>
                  <a:srgbClr val="F2F2F2"/>
                </a:solidFill>
                <a:latin typeface="Calibri"/>
                <a:ea typeface="Calibri"/>
                <a:cs typeface="Calibri"/>
                <a:sym typeface="Calibri"/>
              </a:rPr>
              <a:t>We created a small website on the Flask framework and deployed it to Google Cloud.</a:t>
            </a:r>
            <a:endParaRPr sz="1400">
              <a:solidFill>
                <a:srgbClr val="F2F2F2"/>
              </a:solidFill>
              <a:latin typeface="Calibri"/>
              <a:ea typeface="Calibri"/>
              <a:cs typeface="Calibri"/>
              <a:sym typeface="Calibri"/>
            </a:endParaRPr>
          </a:p>
        </p:txBody>
      </p:sp>
      <p:sp>
        <p:nvSpPr>
          <p:cNvPr id="167" name="Google Shape;167;p29"/>
          <p:cNvSpPr txBox="1"/>
          <p:nvPr>
            <p:ph idx="4294967295" type="title"/>
          </p:nvPr>
        </p:nvSpPr>
        <p:spPr>
          <a:xfrm>
            <a:off x="6624284" y="3457383"/>
            <a:ext cx="23157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3000"/>
              <a:buNone/>
            </a:pPr>
            <a:r>
              <a:rPr b="1" lang="en" sz="1800">
                <a:solidFill>
                  <a:srgbClr val="FABB52"/>
                </a:solidFill>
                <a:latin typeface="Calibri"/>
                <a:ea typeface="Calibri"/>
                <a:cs typeface="Calibri"/>
                <a:sym typeface="Calibri"/>
              </a:rPr>
              <a:t>MongoDB Realm</a:t>
            </a:r>
            <a:endParaRPr b="1" sz="1800">
              <a:solidFill>
                <a:srgbClr val="FABB52"/>
              </a:solidFill>
              <a:latin typeface="Calibri"/>
              <a:ea typeface="Calibri"/>
              <a:cs typeface="Calibri"/>
              <a:sym typeface="Calibri"/>
            </a:endParaRPr>
          </a:p>
        </p:txBody>
      </p:sp>
      <p:sp>
        <p:nvSpPr>
          <p:cNvPr id="168" name="Google Shape;168;p29"/>
          <p:cNvSpPr txBox="1"/>
          <p:nvPr>
            <p:ph idx="4294967295" type="body"/>
          </p:nvPr>
        </p:nvSpPr>
        <p:spPr>
          <a:xfrm>
            <a:off x="6624275" y="3727725"/>
            <a:ext cx="2358900" cy="7929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SzPts val="1800"/>
              <a:buNone/>
            </a:pPr>
            <a:r>
              <a:rPr lang="en">
                <a:solidFill>
                  <a:srgbClr val="F2F2F2"/>
                </a:solidFill>
                <a:latin typeface="Calibri"/>
                <a:ea typeface="Calibri"/>
                <a:cs typeface="Calibri"/>
                <a:sym typeface="Calibri"/>
              </a:rPr>
              <a:t>We created an API with MongoDB Realm to extract data for the bonus questions.</a:t>
            </a:r>
            <a:endParaRPr sz="1400">
              <a:solidFill>
                <a:srgbClr val="F2F2F2"/>
              </a:solidFill>
              <a:latin typeface="Calibri"/>
              <a:ea typeface="Calibri"/>
              <a:cs typeface="Calibri"/>
              <a:sym typeface="Calibri"/>
            </a:endParaRPr>
          </a:p>
        </p:txBody>
      </p:sp>
      <p:sp>
        <p:nvSpPr>
          <p:cNvPr id="169" name="Google Shape;169;p29"/>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170" name="Google Shape;170;p29"/>
          <p:cNvPicPr preferRelativeResize="0"/>
          <p:nvPr/>
        </p:nvPicPr>
        <p:blipFill>
          <a:blip r:embed="rId3">
            <a:alphaModFix/>
          </a:blip>
          <a:stretch>
            <a:fillRect/>
          </a:stretch>
        </p:blipFill>
        <p:spPr>
          <a:xfrm>
            <a:off x="1363938" y="3501025"/>
            <a:ext cx="1019575" cy="1019575"/>
          </a:xfrm>
          <a:prstGeom prst="rect">
            <a:avLst/>
          </a:prstGeom>
          <a:noFill/>
          <a:ln>
            <a:noFill/>
          </a:ln>
        </p:spPr>
      </p:pic>
      <p:cxnSp>
        <p:nvCxnSpPr>
          <p:cNvPr id="171" name="Google Shape;171;p29"/>
          <p:cNvCxnSpPr/>
          <p:nvPr/>
        </p:nvCxnSpPr>
        <p:spPr>
          <a:xfrm flipH="1">
            <a:off x="8507295" y="2820685"/>
            <a:ext cx="7500" cy="519900"/>
          </a:xfrm>
          <a:prstGeom prst="straightConnector1">
            <a:avLst/>
          </a:prstGeom>
          <a:noFill/>
          <a:ln cap="flat" cmpd="sng" w="9525">
            <a:solidFill>
              <a:srgbClr val="F72585"/>
            </a:solidFill>
            <a:prstDash val="solid"/>
            <a:round/>
            <a:headEnd len="sm" w="sm" type="none"/>
            <a:tailEnd len="med" w="med" type="oval"/>
          </a:ln>
        </p:spPr>
      </p:cxnSp>
      <p:cxnSp>
        <p:nvCxnSpPr>
          <p:cNvPr id="172" name="Google Shape;172;p29"/>
          <p:cNvCxnSpPr/>
          <p:nvPr/>
        </p:nvCxnSpPr>
        <p:spPr>
          <a:xfrm rot="10800000">
            <a:off x="6487450" y="1450238"/>
            <a:ext cx="0" cy="954600"/>
          </a:xfrm>
          <a:prstGeom prst="straightConnector1">
            <a:avLst/>
          </a:prstGeom>
          <a:noFill/>
          <a:ln cap="flat" cmpd="sng" w="9525">
            <a:solidFill>
              <a:srgbClr val="F72585"/>
            </a:solidFill>
            <a:prstDash val="solid"/>
            <a:round/>
            <a:headEnd len="sm" w="sm" type="none"/>
            <a:tailEnd len="med" w="med" type="oval"/>
          </a:ln>
        </p:spPr>
      </p:cxnSp>
      <p:sp>
        <p:nvSpPr>
          <p:cNvPr id="173" name="Google Shape;173;p29"/>
          <p:cNvSpPr txBox="1"/>
          <p:nvPr>
            <p:ph idx="4294967295" type="title"/>
          </p:nvPr>
        </p:nvSpPr>
        <p:spPr>
          <a:xfrm>
            <a:off x="6563650" y="1245925"/>
            <a:ext cx="2315700" cy="39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b="1" lang="en" sz="1800">
                <a:solidFill>
                  <a:srgbClr val="FABB52"/>
                </a:solidFill>
                <a:latin typeface="Calibri"/>
                <a:ea typeface="Calibri"/>
                <a:cs typeface="Calibri"/>
                <a:sym typeface="Calibri"/>
              </a:rPr>
              <a:t>Chart.js</a:t>
            </a:r>
            <a:endParaRPr b="1" sz="1800">
              <a:solidFill>
                <a:srgbClr val="FABB52"/>
              </a:solidFill>
              <a:latin typeface="Calibri"/>
              <a:ea typeface="Calibri"/>
              <a:cs typeface="Calibri"/>
              <a:sym typeface="Calibri"/>
            </a:endParaRPr>
          </a:p>
        </p:txBody>
      </p:sp>
      <p:sp>
        <p:nvSpPr>
          <p:cNvPr id="174" name="Google Shape;174;p29"/>
          <p:cNvSpPr txBox="1"/>
          <p:nvPr>
            <p:ph idx="4294967295" type="body"/>
          </p:nvPr>
        </p:nvSpPr>
        <p:spPr>
          <a:xfrm>
            <a:off x="6563650" y="1571338"/>
            <a:ext cx="2358900" cy="7824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1600"/>
              </a:spcAft>
              <a:buClr>
                <a:schemeClr val="dk1"/>
              </a:buClr>
              <a:buSzPts val="1800"/>
              <a:buFont typeface="Arial"/>
              <a:buNone/>
            </a:pPr>
            <a:r>
              <a:rPr lang="en">
                <a:solidFill>
                  <a:schemeClr val="lt1"/>
                </a:solidFill>
                <a:latin typeface="Calibri"/>
                <a:ea typeface="Calibri"/>
                <a:cs typeface="Calibri"/>
                <a:sym typeface="Calibri"/>
              </a:rPr>
              <a:t>We created a few unique visualizations using Chart.js library and added to our site.</a:t>
            </a:r>
            <a:endParaRPr sz="1400">
              <a:solidFill>
                <a:srgbClr val="F2F2F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78" name="Shape 178"/>
        <p:cNvGrpSpPr/>
        <p:nvPr/>
      </p:nvGrpSpPr>
      <p:grpSpPr>
        <a:xfrm>
          <a:off x="0" y="0"/>
          <a:ext cx="0" cy="0"/>
          <a:chOff x="0" y="0"/>
          <a:chExt cx="0" cy="0"/>
        </a:xfrm>
      </p:grpSpPr>
      <p:sp>
        <p:nvSpPr>
          <p:cNvPr id="179" name="Google Shape;179;p30"/>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EFCC6C"/>
                </a:solidFill>
                <a:latin typeface="Calibri"/>
                <a:ea typeface="Calibri"/>
                <a:cs typeface="Calibri"/>
                <a:sym typeface="Calibri"/>
              </a:rPr>
              <a:t>Tools Used</a:t>
            </a:r>
            <a:endParaRPr b="1" sz="1800">
              <a:solidFill>
                <a:srgbClr val="EFCC6C"/>
              </a:solidFill>
              <a:latin typeface="Calibri"/>
              <a:ea typeface="Calibri"/>
              <a:cs typeface="Calibri"/>
              <a:sym typeface="Calibri"/>
            </a:endParaRPr>
          </a:p>
        </p:txBody>
      </p:sp>
      <p:sp>
        <p:nvSpPr>
          <p:cNvPr id="180" name="Google Shape;180;p30"/>
          <p:cNvSpPr txBox="1"/>
          <p:nvPr/>
        </p:nvSpPr>
        <p:spPr>
          <a:xfrm>
            <a:off x="810975" y="1082625"/>
            <a:ext cx="7643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F2F2F2"/>
                </a:solidFill>
                <a:latin typeface="Calibri"/>
                <a:ea typeface="Calibri"/>
                <a:cs typeface="Calibri"/>
                <a:sym typeface="Calibri"/>
              </a:rPr>
              <a:t>These are the tools, packages/libraries, and programs that we have used for this project:</a:t>
            </a:r>
            <a:endParaRPr>
              <a:solidFill>
                <a:srgbClr val="F2F2F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Python</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Flask framework</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Pymongo module</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Chart.js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Microsoft PowerPoint</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MongoDB Atlas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MongoDB Realm</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Google Cloud Platform</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Google Slides</a:t>
            </a:r>
            <a:endParaRPr>
              <a:solidFill>
                <a:srgbClr val="F2F2F2"/>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chemeClr val="lt1"/>
                </a:solidFill>
                <a:latin typeface="Calibri"/>
                <a:ea typeface="Calibri"/>
                <a:cs typeface="Calibri"/>
                <a:sym typeface="Calibri"/>
              </a:rPr>
              <a:t>Visual Studio Code</a:t>
            </a:r>
            <a:endParaRPr>
              <a:solidFill>
                <a:schemeClr val="lt1"/>
              </a:solidFill>
              <a:latin typeface="Calibri"/>
              <a:ea typeface="Calibri"/>
              <a:cs typeface="Calibri"/>
              <a:sym typeface="Calibri"/>
            </a:endParaRPr>
          </a:p>
          <a:p>
            <a:pPr indent="-317500" lvl="0" marL="457200" rtl="0" algn="l">
              <a:spcBef>
                <a:spcPts val="0"/>
              </a:spcBef>
              <a:spcAft>
                <a:spcPts val="0"/>
              </a:spcAft>
              <a:buClr>
                <a:srgbClr val="F2F2F2"/>
              </a:buClr>
              <a:buSzPts val="1400"/>
              <a:buFont typeface="Calibri"/>
              <a:buChar char="-"/>
            </a:pPr>
            <a:r>
              <a:rPr lang="en">
                <a:solidFill>
                  <a:srgbClr val="F2F2F2"/>
                </a:solidFill>
                <a:latin typeface="Calibri"/>
                <a:ea typeface="Calibri"/>
                <a:cs typeface="Calibri"/>
                <a:sym typeface="Calibri"/>
              </a:rPr>
              <a:t>etc.</a:t>
            </a:r>
            <a:endParaRPr sz="1200">
              <a:solidFill>
                <a:srgbClr val="F2F2F2"/>
              </a:solidFill>
              <a:latin typeface="Calibri"/>
              <a:ea typeface="Calibri"/>
              <a:cs typeface="Calibri"/>
              <a:sym typeface="Calibri"/>
            </a:endParaRPr>
          </a:p>
        </p:txBody>
      </p:sp>
      <p:pic>
        <p:nvPicPr>
          <p:cNvPr id="181" name="Google Shape;181;p30"/>
          <p:cNvPicPr preferRelativeResize="0"/>
          <p:nvPr/>
        </p:nvPicPr>
        <p:blipFill>
          <a:blip r:embed="rId3">
            <a:alphaModFix/>
          </a:blip>
          <a:stretch>
            <a:fillRect/>
          </a:stretch>
        </p:blipFill>
        <p:spPr>
          <a:xfrm>
            <a:off x="3407106" y="1678963"/>
            <a:ext cx="4617618" cy="2215649"/>
          </a:xfrm>
          <a:prstGeom prst="rect">
            <a:avLst/>
          </a:prstGeom>
          <a:noFill/>
          <a:ln cap="flat" cmpd="sng" w="19050">
            <a:solidFill>
              <a:srgbClr val="F72585"/>
            </a:solidFill>
            <a:prstDash val="solid"/>
            <a:round/>
            <a:headEnd len="sm" w="sm" type="none"/>
            <a:tailEnd len="sm" w="sm" type="none"/>
          </a:ln>
        </p:spPr>
      </p:pic>
      <p:sp>
        <p:nvSpPr>
          <p:cNvPr id="182" name="Google Shape;182;p30"/>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1"/>
          <p:cNvSpPr txBox="1"/>
          <p:nvPr/>
        </p:nvSpPr>
        <p:spPr>
          <a:xfrm>
            <a:off x="577325" y="391675"/>
            <a:ext cx="69447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a:t>
            </a:r>
            <a:endParaRPr b="1" sz="1800">
              <a:solidFill>
                <a:srgbClr val="10AA50"/>
              </a:solidFill>
              <a:latin typeface="Calibri"/>
              <a:ea typeface="Calibri"/>
              <a:cs typeface="Calibri"/>
              <a:sym typeface="Calibri"/>
            </a:endParaRPr>
          </a:p>
        </p:txBody>
      </p:sp>
      <p:sp>
        <p:nvSpPr>
          <p:cNvPr id="188" name="Google Shape;188;p31"/>
          <p:cNvSpPr txBox="1"/>
          <p:nvPr/>
        </p:nvSpPr>
        <p:spPr>
          <a:xfrm>
            <a:off x="810975" y="1082625"/>
            <a:ext cx="76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We used MongoDB Atlas:</a:t>
            </a:r>
            <a:endParaRPr>
              <a:solidFill>
                <a:srgbClr val="F2F2F2"/>
              </a:solidFill>
              <a:latin typeface="Calibri"/>
              <a:ea typeface="Calibri"/>
              <a:cs typeface="Calibri"/>
              <a:sym typeface="Calibri"/>
            </a:endParaRPr>
          </a:p>
        </p:txBody>
      </p:sp>
      <p:pic>
        <p:nvPicPr>
          <p:cNvPr id="189" name="Google Shape;189;p31"/>
          <p:cNvPicPr preferRelativeResize="0"/>
          <p:nvPr/>
        </p:nvPicPr>
        <p:blipFill>
          <a:blip r:embed="rId4">
            <a:alphaModFix/>
          </a:blip>
          <a:stretch>
            <a:fillRect/>
          </a:stretch>
        </p:blipFill>
        <p:spPr>
          <a:xfrm>
            <a:off x="3558550" y="391675"/>
            <a:ext cx="3188900" cy="861050"/>
          </a:xfrm>
          <a:prstGeom prst="rect">
            <a:avLst/>
          </a:prstGeom>
          <a:noFill/>
          <a:ln>
            <a:noFill/>
          </a:ln>
        </p:spPr>
      </p:pic>
      <p:sp>
        <p:nvSpPr>
          <p:cNvPr id="190" name="Google Shape;190;p31"/>
          <p:cNvSpPr/>
          <p:nvPr/>
        </p:nvSpPr>
        <p:spPr>
          <a:xfrm>
            <a:off x="810975" y="1683350"/>
            <a:ext cx="2629500" cy="2244900"/>
          </a:xfrm>
          <a:prstGeom prst="wedgeRectCallout">
            <a:avLst>
              <a:gd fmla="val -20833" name="adj1"/>
              <a:gd fmla="val 62500" name="adj2"/>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3649632" y="1683350"/>
            <a:ext cx="2629500" cy="2244900"/>
          </a:xfrm>
          <a:prstGeom prst="wedgeRectCallout">
            <a:avLst>
              <a:gd fmla="val -20833" name="adj1"/>
              <a:gd fmla="val 62500" name="adj2"/>
            </a:avLst>
          </a:prstGeom>
          <a:solidFill>
            <a:srgbClr val="38761D"/>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1"/>
          <p:cNvSpPr txBox="1"/>
          <p:nvPr/>
        </p:nvSpPr>
        <p:spPr>
          <a:xfrm>
            <a:off x="88717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#1:</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Created a free MongoDB Atlas with a new database called </a:t>
            </a:r>
            <a:r>
              <a:rPr b="1" lang="en">
                <a:solidFill>
                  <a:srgbClr val="F2F2F2"/>
                </a:solidFill>
                <a:latin typeface="Calibri"/>
                <a:ea typeface="Calibri"/>
                <a:cs typeface="Calibri"/>
                <a:sym typeface="Calibri"/>
              </a:rPr>
              <a:t>“BDAT1004_Final_Project_API”</a:t>
            </a:r>
            <a:endParaRPr b="1">
              <a:solidFill>
                <a:srgbClr val="F2F2F2"/>
              </a:solidFill>
              <a:latin typeface="Calibri"/>
              <a:ea typeface="Calibri"/>
              <a:cs typeface="Calibri"/>
              <a:sym typeface="Calibri"/>
            </a:endParaRPr>
          </a:p>
        </p:txBody>
      </p:sp>
      <p:sp>
        <p:nvSpPr>
          <p:cNvPr id="193" name="Google Shape;193;p31"/>
          <p:cNvSpPr txBox="1"/>
          <p:nvPr/>
        </p:nvSpPr>
        <p:spPr>
          <a:xfrm>
            <a:off x="3725825" y="1756350"/>
            <a:ext cx="2481600" cy="20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2F2F2"/>
                </a:solidFill>
                <a:latin typeface="Calibri"/>
                <a:ea typeface="Calibri"/>
                <a:cs typeface="Calibri"/>
                <a:sym typeface="Calibri"/>
              </a:rPr>
              <a:t>Step #2:</a:t>
            </a:r>
            <a:endParaRPr sz="2100">
              <a:solidFill>
                <a:srgbClr val="F2F2F2"/>
              </a:solidFill>
              <a:latin typeface="Calibri"/>
              <a:ea typeface="Calibri"/>
              <a:cs typeface="Calibri"/>
              <a:sym typeface="Calibri"/>
            </a:endParaRPr>
          </a:p>
          <a:p>
            <a:pPr indent="0" lvl="0" marL="0" rtl="0" algn="l">
              <a:spcBef>
                <a:spcPts val="1200"/>
              </a:spcBef>
              <a:spcAft>
                <a:spcPts val="1200"/>
              </a:spcAft>
              <a:buNone/>
            </a:pPr>
            <a:r>
              <a:rPr b="1" lang="en" sz="1800">
                <a:solidFill>
                  <a:srgbClr val="F2F2F2"/>
                </a:solidFill>
                <a:latin typeface="Calibri"/>
                <a:ea typeface="Calibri"/>
                <a:cs typeface="Calibri"/>
                <a:sym typeface="Calibri"/>
              </a:rPr>
              <a:t>Connected to our DB using the connection string and the pymongo module in VS Code with a GET request.</a:t>
            </a:r>
            <a:endParaRPr b="1" sz="1800">
              <a:solidFill>
                <a:srgbClr val="F2F2F2"/>
              </a:solidFill>
              <a:latin typeface="Calibri"/>
              <a:ea typeface="Calibri"/>
              <a:cs typeface="Calibri"/>
              <a:sym typeface="Calibri"/>
            </a:endParaRPr>
          </a:p>
        </p:txBody>
      </p:sp>
      <p:sp>
        <p:nvSpPr>
          <p:cNvPr id="194" name="Google Shape;194;p31"/>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sp>
        <p:nvSpPr>
          <p:cNvPr id="195" name="Google Shape;195;p31"/>
          <p:cNvSpPr/>
          <p:nvPr/>
        </p:nvSpPr>
        <p:spPr>
          <a:xfrm>
            <a:off x="6484650" y="1940400"/>
            <a:ext cx="99900" cy="114300"/>
          </a:xfrm>
          <a:prstGeom prst="rect">
            <a:avLst/>
          </a:prstGeom>
          <a:solidFill>
            <a:srgbClr val="0B6A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6A2C"/>
        </a:solidFill>
      </p:bgPr>
    </p:bg>
    <p:spTree>
      <p:nvGrpSpPr>
        <p:cNvPr id="199" name="Shape 199"/>
        <p:cNvGrpSpPr/>
        <p:nvPr/>
      </p:nvGrpSpPr>
      <p:grpSpPr>
        <a:xfrm>
          <a:off x="0" y="0"/>
          <a:ext cx="0" cy="0"/>
          <a:chOff x="0" y="0"/>
          <a:chExt cx="0" cy="0"/>
        </a:xfrm>
      </p:grpSpPr>
      <p:sp>
        <p:nvSpPr>
          <p:cNvPr id="200" name="Google Shape;200;p32"/>
          <p:cNvSpPr txBox="1"/>
          <p:nvPr/>
        </p:nvSpPr>
        <p:spPr>
          <a:xfrm>
            <a:off x="577325" y="391675"/>
            <a:ext cx="7935300" cy="346200"/>
          </a:xfrm>
          <a:prstGeom prst="rect">
            <a:avLst/>
          </a:prstGeom>
          <a:solidFill>
            <a:srgbClr val="000000">
              <a:alpha val="0"/>
            </a:srgbClr>
          </a:solidFill>
          <a:ln>
            <a:noFill/>
          </a:ln>
        </p:spPr>
        <p:txBody>
          <a:bodyPr anchorCtr="0" anchor="t" bIns="34275" lIns="34275" spcFirstLastPara="1" rIns="34275" wrap="square" tIns="34275">
            <a:spAutoFit/>
          </a:bodyPr>
          <a:lstStyle/>
          <a:p>
            <a:pPr indent="0" lvl="0" marL="0" rtl="0" algn="l">
              <a:spcBef>
                <a:spcPts val="0"/>
              </a:spcBef>
              <a:spcAft>
                <a:spcPts val="0"/>
              </a:spcAft>
              <a:buClr>
                <a:schemeClr val="dk1"/>
              </a:buClr>
              <a:buSzPts val="1200"/>
              <a:buFont typeface="Gill Sans"/>
              <a:buNone/>
            </a:pPr>
            <a:r>
              <a:rPr b="1" lang="en" sz="1800">
                <a:solidFill>
                  <a:srgbClr val="10AA50"/>
                </a:solidFill>
                <a:latin typeface="Calibri"/>
                <a:ea typeface="Calibri"/>
                <a:cs typeface="Calibri"/>
                <a:sym typeface="Calibri"/>
              </a:rPr>
              <a:t>MongoDB Atlas (main dashboard screenshot)</a:t>
            </a:r>
            <a:endParaRPr b="1" sz="1800">
              <a:solidFill>
                <a:srgbClr val="10AA50"/>
              </a:solidFill>
              <a:latin typeface="Calibri"/>
              <a:ea typeface="Calibri"/>
              <a:cs typeface="Calibri"/>
              <a:sym typeface="Calibri"/>
            </a:endParaRPr>
          </a:p>
        </p:txBody>
      </p:sp>
      <p:sp>
        <p:nvSpPr>
          <p:cNvPr id="201" name="Google Shape;201;p32"/>
          <p:cNvSpPr txBox="1"/>
          <p:nvPr/>
        </p:nvSpPr>
        <p:spPr>
          <a:xfrm>
            <a:off x="810975" y="1082625"/>
            <a:ext cx="764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600">
              <a:solidFill>
                <a:schemeClr val="lt1"/>
              </a:solidFill>
              <a:latin typeface="Calibri"/>
              <a:ea typeface="Calibri"/>
              <a:cs typeface="Calibri"/>
              <a:sym typeface="Calibri"/>
            </a:endParaRPr>
          </a:p>
        </p:txBody>
      </p:sp>
      <p:sp>
        <p:nvSpPr>
          <p:cNvPr id="202" name="Google Shape;202;p32"/>
          <p:cNvSpPr txBox="1"/>
          <p:nvPr/>
        </p:nvSpPr>
        <p:spPr>
          <a:xfrm>
            <a:off x="3729675" y="4835700"/>
            <a:ext cx="1805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alibri"/>
                <a:ea typeface="Calibri"/>
                <a:cs typeface="Calibri"/>
                <a:sym typeface="Calibri"/>
              </a:rPr>
              <a:t>© 2021 BDAT 1004 Final Group Project</a:t>
            </a:r>
            <a:endParaRPr sz="800">
              <a:solidFill>
                <a:schemeClr val="lt1"/>
              </a:solidFill>
              <a:latin typeface="Calibri"/>
              <a:ea typeface="Calibri"/>
              <a:cs typeface="Calibri"/>
              <a:sym typeface="Calibri"/>
            </a:endParaRPr>
          </a:p>
        </p:txBody>
      </p:sp>
      <p:pic>
        <p:nvPicPr>
          <p:cNvPr id="203" name="Google Shape;203;p32"/>
          <p:cNvPicPr preferRelativeResize="0"/>
          <p:nvPr/>
        </p:nvPicPr>
        <p:blipFill>
          <a:blip r:embed="rId3">
            <a:alphaModFix/>
          </a:blip>
          <a:stretch>
            <a:fillRect/>
          </a:stretch>
        </p:blipFill>
        <p:spPr>
          <a:xfrm>
            <a:off x="916325" y="999350"/>
            <a:ext cx="7311350" cy="36747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2F2F2"/>
      </a:lt1>
      <a:dk2>
        <a:srgbClr val="A7A7A7"/>
      </a:dk2>
      <a:lt2>
        <a:srgbClr val="535353"/>
      </a:lt2>
      <a:accent1>
        <a:srgbClr val="F6A21D"/>
      </a:accent1>
      <a:accent2>
        <a:srgbClr val="9BAFB5"/>
      </a:accent2>
      <a:accent3>
        <a:srgbClr val="C96731"/>
      </a:accent3>
      <a:accent4>
        <a:srgbClr val="9CA383"/>
      </a:accent4>
      <a:accent5>
        <a:srgbClr val="87795D"/>
      </a:accent5>
      <a:accent6>
        <a:srgbClr val="A0988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